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14"/>
  </p:notesMasterIdLst>
  <p:handoutMasterIdLst>
    <p:handoutMasterId r:id="rId15"/>
  </p:handoutMasterIdLst>
  <p:sldIdLst>
    <p:sldId id="457" r:id="rId2"/>
    <p:sldId id="435" r:id="rId3"/>
    <p:sldId id="460" r:id="rId4"/>
    <p:sldId id="452" r:id="rId5"/>
    <p:sldId id="451" r:id="rId6"/>
    <p:sldId id="458" r:id="rId7"/>
    <p:sldId id="461" r:id="rId8"/>
    <p:sldId id="453" r:id="rId9"/>
    <p:sldId id="454" r:id="rId10"/>
    <p:sldId id="455" r:id="rId11"/>
    <p:sldId id="459" r:id="rId12"/>
    <p:sldId id="430" r:id="rId13"/>
  </p:sldIdLst>
  <p:sldSz cx="9144000" cy="6858000" type="screen4x3"/>
  <p:notesSz cx="7099300" cy="10234613"/>
  <p:custDataLst>
    <p:tags r:id="rId16"/>
  </p:custDataLst>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088" userDrawn="1">
          <p15:clr>
            <a:srgbClr val="A4A3A4"/>
          </p15:clr>
        </p15:guide>
        <p15:guide id="2" pos="5431" userDrawn="1">
          <p15:clr>
            <a:srgbClr val="A4A3A4"/>
          </p15:clr>
        </p15:guide>
        <p15:guide id="3" orient="horz" pos="573" userDrawn="1">
          <p15:clr>
            <a:srgbClr val="A4A3A4"/>
          </p15:clr>
        </p15:guide>
        <p15:guide id="4" pos="38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3300"/>
    <a:srgbClr val="FF0000"/>
    <a:srgbClr val="339933"/>
    <a:srgbClr val="77A62C"/>
    <a:srgbClr val="00CC00"/>
    <a:srgbClr val="008080"/>
    <a:srgbClr val="4D4D4F"/>
    <a:srgbClr val="146027"/>
    <a:srgbClr val="C48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545" autoAdjust="0"/>
  </p:normalViewPr>
  <p:slideViewPr>
    <p:cSldViewPr>
      <p:cViewPr varScale="1">
        <p:scale>
          <a:sx n="110" d="100"/>
          <a:sy n="110" d="100"/>
        </p:scale>
        <p:origin x="1602" y="120"/>
      </p:cViewPr>
      <p:guideLst>
        <p:guide orient="horz" pos="4088"/>
        <p:guide pos="5431"/>
        <p:guide orient="horz" pos="573"/>
        <p:guide pos="3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4" d="100"/>
          <a:sy n="44" d="100"/>
        </p:scale>
        <p:origin x="2730" y="54"/>
      </p:cViewPr>
      <p:guideLst/>
    </p:cSldViewPr>
  </p:notesViewPr>
  <p:gridSpacing cx="90001" cy="90001"/>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D245854C-2BB9-43A4-A4B4-2D475569CDD5}" type="datetimeFigureOut">
              <a:rPr lang="it-IT" smtClean="0"/>
              <a:t>01/04/2021</a:t>
            </a:fld>
            <a:endParaRPr lang="it-IT"/>
          </a:p>
        </p:txBody>
      </p:sp>
      <p:sp>
        <p:nvSpPr>
          <p:cNvPr id="4" name="Segnaposto piè di pagina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8286ACC1-FE93-4BEF-BB8F-4F3412D74E82}" type="slidenum">
              <a:rPr lang="it-IT" smtClean="0"/>
              <a:t>‹N›</a:t>
            </a:fld>
            <a:endParaRPr lang="it-IT"/>
          </a:p>
        </p:txBody>
      </p:sp>
    </p:spTree>
    <p:extLst>
      <p:ext uri="{BB962C8B-B14F-4D97-AF65-F5344CB8AC3E}">
        <p14:creationId xmlns:p14="http://schemas.microsoft.com/office/powerpoint/2010/main" val="551384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it-IT"/>
          </a:p>
        </p:txBody>
      </p:sp>
      <p:sp>
        <p:nvSpPr>
          <p:cNvPr id="3" name="Segnaposto data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fld id="{1CCE01BE-25BB-4A3F-B8EB-50A413F49380}" type="datetimeFigureOut">
              <a:rPr lang="it-IT"/>
              <a:pPr>
                <a:defRPr/>
              </a:pPr>
              <a:t>01/04/2021</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it-IT" noProof="0"/>
          </a:p>
        </p:txBody>
      </p:sp>
      <p:sp>
        <p:nvSpPr>
          <p:cNvPr id="5" name="Segnaposto note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F4FCF79F-AB74-4BB3-B70A-22496D4E16CF}" type="slidenum">
              <a:rPr lang="it-IT"/>
              <a:pPr>
                <a:defRPr/>
              </a:pPr>
              <a:t>‹N›</a:t>
            </a:fld>
            <a:endParaRPr lang="it-IT"/>
          </a:p>
        </p:txBody>
      </p:sp>
    </p:spTree>
    <p:extLst>
      <p:ext uri="{BB962C8B-B14F-4D97-AF65-F5344CB8AC3E}">
        <p14:creationId xmlns:p14="http://schemas.microsoft.com/office/powerpoint/2010/main" val="587053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Dati anno 2017</a:t>
            </a:r>
          </a:p>
        </p:txBody>
      </p:sp>
      <p:sp>
        <p:nvSpPr>
          <p:cNvPr id="4" name="Segnaposto numero diapositiva 3"/>
          <p:cNvSpPr>
            <a:spLocks noGrp="1"/>
          </p:cNvSpPr>
          <p:nvPr>
            <p:ph type="sldNum" sz="quarter" idx="10"/>
          </p:nvPr>
        </p:nvSpPr>
        <p:spPr/>
        <p:txBody>
          <a:bodyPr/>
          <a:lstStyle/>
          <a:p>
            <a:pPr>
              <a:defRPr/>
            </a:pPr>
            <a:fld id="{F4FCF79F-AB74-4BB3-B70A-22496D4E16CF}" type="slidenum">
              <a:rPr lang="it-IT" smtClean="0"/>
              <a:pPr>
                <a:defRPr/>
              </a:pPr>
              <a:t>2</a:t>
            </a:fld>
            <a:endParaRPr lang="it-IT"/>
          </a:p>
        </p:txBody>
      </p:sp>
    </p:spTree>
    <p:extLst>
      <p:ext uri="{BB962C8B-B14F-4D97-AF65-F5344CB8AC3E}">
        <p14:creationId xmlns:p14="http://schemas.microsoft.com/office/powerpoint/2010/main" val="2771804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Dati anno 2017</a:t>
            </a:r>
          </a:p>
        </p:txBody>
      </p:sp>
      <p:sp>
        <p:nvSpPr>
          <p:cNvPr id="4" name="Segnaposto numero diapositiva 3"/>
          <p:cNvSpPr>
            <a:spLocks noGrp="1"/>
          </p:cNvSpPr>
          <p:nvPr>
            <p:ph type="sldNum" sz="quarter" idx="10"/>
          </p:nvPr>
        </p:nvSpPr>
        <p:spPr/>
        <p:txBody>
          <a:bodyPr/>
          <a:lstStyle/>
          <a:p>
            <a:pPr>
              <a:defRPr/>
            </a:pPr>
            <a:fld id="{F4FCF79F-AB74-4BB3-B70A-22496D4E16CF}" type="slidenum">
              <a:rPr lang="it-IT" smtClean="0"/>
              <a:pPr>
                <a:defRPr/>
              </a:pPr>
              <a:t>11</a:t>
            </a:fld>
            <a:endParaRPr lang="it-IT"/>
          </a:p>
        </p:txBody>
      </p:sp>
    </p:spTree>
    <p:extLst>
      <p:ext uri="{BB962C8B-B14F-4D97-AF65-F5344CB8AC3E}">
        <p14:creationId xmlns:p14="http://schemas.microsoft.com/office/powerpoint/2010/main" val="3350353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a:t>Da inserire solo alla fine del corso</a:t>
            </a:r>
          </a:p>
        </p:txBody>
      </p:sp>
      <p:sp>
        <p:nvSpPr>
          <p:cNvPr id="553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04763" indent="-309524">
              <a:defRPr>
                <a:solidFill>
                  <a:schemeClr val="tx1"/>
                </a:solidFill>
                <a:latin typeface="Arial" panose="020B0604020202020204" pitchFamily="34" charset="0"/>
                <a:cs typeface="Arial" panose="020B0604020202020204" pitchFamily="34" charset="0"/>
              </a:defRPr>
            </a:lvl2pPr>
            <a:lvl3pPr marL="1238098" indent="-247620">
              <a:defRPr>
                <a:solidFill>
                  <a:schemeClr val="tx1"/>
                </a:solidFill>
                <a:latin typeface="Arial" panose="020B0604020202020204" pitchFamily="34" charset="0"/>
                <a:cs typeface="Arial" panose="020B0604020202020204" pitchFamily="34" charset="0"/>
              </a:defRPr>
            </a:lvl3pPr>
            <a:lvl4pPr marL="1733337" indent="-247620">
              <a:defRPr>
                <a:solidFill>
                  <a:schemeClr val="tx1"/>
                </a:solidFill>
                <a:latin typeface="Arial" panose="020B0604020202020204" pitchFamily="34" charset="0"/>
                <a:cs typeface="Arial" panose="020B0604020202020204" pitchFamily="34" charset="0"/>
              </a:defRPr>
            </a:lvl4pPr>
            <a:lvl5pPr marL="2228576" indent="-247620">
              <a:defRPr>
                <a:solidFill>
                  <a:schemeClr val="tx1"/>
                </a:solidFill>
                <a:latin typeface="Arial" panose="020B0604020202020204" pitchFamily="34" charset="0"/>
                <a:cs typeface="Arial" panose="020B0604020202020204" pitchFamily="34" charset="0"/>
              </a:defRPr>
            </a:lvl5pPr>
            <a:lvl6pPr marL="2723815" indent="-2476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054" indent="-2476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4293" indent="-2476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09532" indent="-24762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ECBBE4-430D-4FE3-B80A-5BDB87154328}" type="slidenum">
              <a:rPr lang="it-IT" altLang="it-IT" smtClean="0">
                <a:solidFill>
                  <a:prstClr val="black"/>
                </a:solidFill>
                <a:latin typeface="Calibri" panose="020F0502020204030204" pitchFamily="34" charset="0"/>
              </a:rPr>
              <a:pPr/>
              <a:t>12</a:t>
            </a:fld>
            <a:endParaRPr lang="it-IT" altLang="it-IT">
              <a:solidFill>
                <a:prstClr val="black"/>
              </a:solidFill>
              <a:latin typeface="Calibri" panose="020F0502020204030204" pitchFamily="34" charset="0"/>
            </a:endParaRPr>
          </a:p>
        </p:txBody>
      </p:sp>
    </p:spTree>
    <p:extLst>
      <p:ext uri="{BB962C8B-B14F-4D97-AF65-F5344CB8AC3E}">
        <p14:creationId xmlns:p14="http://schemas.microsoft.com/office/powerpoint/2010/main" val="1979392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Dati anno 2017</a:t>
            </a:r>
          </a:p>
        </p:txBody>
      </p:sp>
      <p:sp>
        <p:nvSpPr>
          <p:cNvPr id="4" name="Segnaposto numero diapositiva 3"/>
          <p:cNvSpPr>
            <a:spLocks noGrp="1"/>
          </p:cNvSpPr>
          <p:nvPr>
            <p:ph type="sldNum" sz="quarter" idx="10"/>
          </p:nvPr>
        </p:nvSpPr>
        <p:spPr/>
        <p:txBody>
          <a:bodyPr/>
          <a:lstStyle/>
          <a:p>
            <a:pPr>
              <a:defRPr/>
            </a:pPr>
            <a:fld id="{F4FCF79F-AB74-4BB3-B70A-22496D4E16CF}" type="slidenum">
              <a:rPr lang="it-IT" smtClean="0"/>
              <a:pPr>
                <a:defRPr/>
              </a:pPr>
              <a:t>3</a:t>
            </a:fld>
            <a:endParaRPr lang="it-IT"/>
          </a:p>
        </p:txBody>
      </p:sp>
    </p:spTree>
    <p:extLst>
      <p:ext uri="{BB962C8B-B14F-4D97-AF65-F5344CB8AC3E}">
        <p14:creationId xmlns:p14="http://schemas.microsoft.com/office/powerpoint/2010/main" val="162738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Dati anno 2017</a:t>
            </a:r>
          </a:p>
        </p:txBody>
      </p:sp>
      <p:sp>
        <p:nvSpPr>
          <p:cNvPr id="4" name="Segnaposto numero diapositiva 3"/>
          <p:cNvSpPr>
            <a:spLocks noGrp="1"/>
          </p:cNvSpPr>
          <p:nvPr>
            <p:ph type="sldNum" sz="quarter" idx="10"/>
          </p:nvPr>
        </p:nvSpPr>
        <p:spPr/>
        <p:txBody>
          <a:bodyPr/>
          <a:lstStyle/>
          <a:p>
            <a:pPr>
              <a:defRPr/>
            </a:pPr>
            <a:fld id="{F4FCF79F-AB74-4BB3-B70A-22496D4E16CF}" type="slidenum">
              <a:rPr lang="it-IT" smtClean="0"/>
              <a:pPr>
                <a:defRPr/>
              </a:pPr>
              <a:t>4</a:t>
            </a:fld>
            <a:endParaRPr lang="it-IT"/>
          </a:p>
        </p:txBody>
      </p:sp>
    </p:spTree>
    <p:extLst>
      <p:ext uri="{BB962C8B-B14F-4D97-AF65-F5344CB8AC3E}">
        <p14:creationId xmlns:p14="http://schemas.microsoft.com/office/powerpoint/2010/main" val="3127963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Dati anno 2017</a:t>
            </a:r>
          </a:p>
        </p:txBody>
      </p:sp>
      <p:sp>
        <p:nvSpPr>
          <p:cNvPr id="4" name="Segnaposto numero diapositiva 3"/>
          <p:cNvSpPr>
            <a:spLocks noGrp="1"/>
          </p:cNvSpPr>
          <p:nvPr>
            <p:ph type="sldNum" sz="quarter" idx="10"/>
          </p:nvPr>
        </p:nvSpPr>
        <p:spPr/>
        <p:txBody>
          <a:bodyPr/>
          <a:lstStyle/>
          <a:p>
            <a:pPr>
              <a:defRPr/>
            </a:pPr>
            <a:fld id="{F4FCF79F-AB74-4BB3-B70A-22496D4E16CF}" type="slidenum">
              <a:rPr lang="it-IT" smtClean="0"/>
              <a:pPr>
                <a:defRPr/>
              </a:pPr>
              <a:t>5</a:t>
            </a:fld>
            <a:endParaRPr lang="it-IT"/>
          </a:p>
        </p:txBody>
      </p:sp>
    </p:spTree>
    <p:extLst>
      <p:ext uri="{BB962C8B-B14F-4D97-AF65-F5344CB8AC3E}">
        <p14:creationId xmlns:p14="http://schemas.microsoft.com/office/powerpoint/2010/main" val="1597117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Dati anno 2017</a:t>
            </a:r>
          </a:p>
        </p:txBody>
      </p:sp>
      <p:sp>
        <p:nvSpPr>
          <p:cNvPr id="4" name="Segnaposto numero diapositiva 3"/>
          <p:cNvSpPr>
            <a:spLocks noGrp="1"/>
          </p:cNvSpPr>
          <p:nvPr>
            <p:ph type="sldNum" sz="quarter" idx="10"/>
          </p:nvPr>
        </p:nvSpPr>
        <p:spPr/>
        <p:txBody>
          <a:bodyPr/>
          <a:lstStyle/>
          <a:p>
            <a:pPr>
              <a:defRPr/>
            </a:pPr>
            <a:fld id="{F4FCF79F-AB74-4BB3-B70A-22496D4E16CF}" type="slidenum">
              <a:rPr lang="it-IT" smtClean="0"/>
              <a:pPr>
                <a:defRPr/>
              </a:pPr>
              <a:t>6</a:t>
            </a:fld>
            <a:endParaRPr lang="it-IT"/>
          </a:p>
        </p:txBody>
      </p:sp>
    </p:spTree>
    <p:extLst>
      <p:ext uri="{BB962C8B-B14F-4D97-AF65-F5344CB8AC3E}">
        <p14:creationId xmlns:p14="http://schemas.microsoft.com/office/powerpoint/2010/main" val="42315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Dati anno 2017</a:t>
            </a:r>
          </a:p>
        </p:txBody>
      </p:sp>
      <p:sp>
        <p:nvSpPr>
          <p:cNvPr id="4" name="Segnaposto numero diapositiva 3"/>
          <p:cNvSpPr>
            <a:spLocks noGrp="1"/>
          </p:cNvSpPr>
          <p:nvPr>
            <p:ph type="sldNum" sz="quarter" idx="10"/>
          </p:nvPr>
        </p:nvSpPr>
        <p:spPr/>
        <p:txBody>
          <a:bodyPr/>
          <a:lstStyle/>
          <a:p>
            <a:pPr>
              <a:defRPr/>
            </a:pPr>
            <a:fld id="{F4FCF79F-AB74-4BB3-B70A-22496D4E16CF}" type="slidenum">
              <a:rPr lang="it-IT" smtClean="0"/>
              <a:pPr>
                <a:defRPr/>
              </a:pPr>
              <a:t>7</a:t>
            </a:fld>
            <a:endParaRPr lang="it-IT"/>
          </a:p>
        </p:txBody>
      </p:sp>
    </p:spTree>
    <p:extLst>
      <p:ext uri="{BB962C8B-B14F-4D97-AF65-F5344CB8AC3E}">
        <p14:creationId xmlns:p14="http://schemas.microsoft.com/office/powerpoint/2010/main" val="3133881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Dati anno 2017</a:t>
            </a:r>
          </a:p>
        </p:txBody>
      </p:sp>
      <p:sp>
        <p:nvSpPr>
          <p:cNvPr id="4" name="Segnaposto numero diapositiva 3"/>
          <p:cNvSpPr>
            <a:spLocks noGrp="1"/>
          </p:cNvSpPr>
          <p:nvPr>
            <p:ph type="sldNum" sz="quarter" idx="10"/>
          </p:nvPr>
        </p:nvSpPr>
        <p:spPr/>
        <p:txBody>
          <a:bodyPr/>
          <a:lstStyle/>
          <a:p>
            <a:pPr>
              <a:defRPr/>
            </a:pPr>
            <a:fld id="{F4FCF79F-AB74-4BB3-B70A-22496D4E16CF}" type="slidenum">
              <a:rPr lang="it-IT" smtClean="0"/>
              <a:pPr>
                <a:defRPr/>
              </a:pPr>
              <a:t>8</a:t>
            </a:fld>
            <a:endParaRPr lang="it-IT"/>
          </a:p>
        </p:txBody>
      </p:sp>
    </p:spTree>
    <p:extLst>
      <p:ext uri="{BB962C8B-B14F-4D97-AF65-F5344CB8AC3E}">
        <p14:creationId xmlns:p14="http://schemas.microsoft.com/office/powerpoint/2010/main" val="2994891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Dati anno 2017</a:t>
            </a:r>
          </a:p>
        </p:txBody>
      </p:sp>
      <p:sp>
        <p:nvSpPr>
          <p:cNvPr id="4" name="Segnaposto numero diapositiva 3"/>
          <p:cNvSpPr>
            <a:spLocks noGrp="1"/>
          </p:cNvSpPr>
          <p:nvPr>
            <p:ph type="sldNum" sz="quarter" idx="10"/>
          </p:nvPr>
        </p:nvSpPr>
        <p:spPr/>
        <p:txBody>
          <a:bodyPr/>
          <a:lstStyle/>
          <a:p>
            <a:pPr>
              <a:defRPr/>
            </a:pPr>
            <a:fld id="{F4FCF79F-AB74-4BB3-B70A-22496D4E16CF}" type="slidenum">
              <a:rPr lang="it-IT" smtClean="0"/>
              <a:pPr>
                <a:defRPr/>
              </a:pPr>
              <a:t>9</a:t>
            </a:fld>
            <a:endParaRPr lang="it-IT"/>
          </a:p>
        </p:txBody>
      </p:sp>
    </p:spTree>
    <p:extLst>
      <p:ext uri="{BB962C8B-B14F-4D97-AF65-F5344CB8AC3E}">
        <p14:creationId xmlns:p14="http://schemas.microsoft.com/office/powerpoint/2010/main" val="2040738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Dati anno 2017</a:t>
            </a:r>
          </a:p>
        </p:txBody>
      </p:sp>
      <p:sp>
        <p:nvSpPr>
          <p:cNvPr id="4" name="Segnaposto numero diapositiva 3"/>
          <p:cNvSpPr>
            <a:spLocks noGrp="1"/>
          </p:cNvSpPr>
          <p:nvPr>
            <p:ph type="sldNum" sz="quarter" idx="10"/>
          </p:nvPr>
        </p:nvSpPr>
        <p:spPr/>
        <p:txBody>
          <a:bodyPr/>
          <a:lstStyle/>
          <a:p>
            <a:pPr>
              <a:defRPr/>
            </a:pPr>
            <a:fld id="{F4FCF79F-AB74-4BB3-B70A-22496D4E16CF}" type="slidenum">
              <a:rPr lang="it-IT" smtClean="0"/>
              <a:pPr>
                <a:defRPr/>
              </a:pPr>
              <a:t>10</a:t>
            </a:fld>
            <a:endParaRPr lang="it-IT"/>
          </a:p>
        </p:txBody>
      </p:sp>
    </p:spTree>
    <p:extLst>
      <p:ext uri="{BB962C8B-B14F-4D97-AF65-F5344CB8AC3E}">
        <p14:creationId xmlns:p14="http://schemas.microsoft.com/office/powerpoint/2010/main" val="1272576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pic>
        <p:nvPicPr>
          <p:cNvPr id="6" name="Immagin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1064" b="18084"/>
          <a:stretch/>
        </p:blipFill>
        <p:spPr>
          <a:xfrm>
            <a:off x="2" y="2124731"/>
            <a:ext cx="5004045" cy="2024350"/>
          </a:xfrm>
          <a:prstGeom prst="rect">
            <a:avLst/>
          </a:prstGeom>
        </p:spPr>
      </p:pic>
      <p:sp>
        <p:nvSpPr>
          <p:cNvPr id="7" name="Rettangolo 6"/>
          <p:cNvSpPr/>
          <p:nvPr userDrawn="1"/>
        </p:nvSpPr>
        <p:spPr>
          <a:xfrm>
            <a:off x="5076056" y="2124731"/>
            <a:ext cx="4067944" cy="202435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920" y="476672"/>
            <a:ext cx="2442333" cy="1008112"/>
          </a:xfrm>
          <a:prstGeom prst="rect">
            <a:avLst/>
          </a:prstGeom>
        </p:spPr>
      </p:pic>
      <p:sp>
        <p:nvSpPr>
          <p:cNvPr id="9" name="Rettangolo 8"/>
          <p:cNvSpPr/>
          <p:nvPr userDrawn="1"/>
        </p:nvSpPr>
        <p:spPr>
          <a:xfrm rot="16200000">
            <a:off x="-306279" y="4527369"/>
            <a:ext cx="2636912" cy="202435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p:cNvPicPr>
            <a:picLocks noChangeAspect="1"/>
          </p:cNvPicPr>
          <p:nvPr userDrawn="1"/>
        </p:nvPicPr>
        <p:blipFill>
          <a:blip r:embed="rId4"/>
          <a:stretch>
            <a:fillRect/>
          </a:stretch>
        </p:blipFill>
        <p:spPr>
          <a:xfrm>
            <a:off x="374809" y="5050169"/>
            <a:ext cx="1282500" cy="978750"/>
          </a:xfrm>
          <a:prstGeom prst="rect">
            <a:avLst/>
          </a:prstGeom>
        </p:spPr>
      </p:pic>
      <p:sp>
        <p:nvSpPr>
          <p:cNvPr id="10" name="CasellaDiTesto 9"/>
          <p:cNvSpPr txBox="1"/>
          <p:nvPr userDrawn="1"/>
        </p:nvSpPr>
        <p:spPr>
          <a:xfrm>
            <a:off x="5220072" y="2580346"/>
            <a:ext cx="3923928" cy="584775"/>
          </a:xfrm>
          <a:prstGeom prst="rect">
            <a:avLst/>
          </a:prstGeom>
          <a:noFill/>
        </p:spPr>
        <p:txBody>
          <a:bodyPr wrap="square" rtlCol="0">
            <a:spAutoFit/>
          </a:bodyPr>
          <a:lstStyle/>
          <a:p>
            <a:r>
              <a:rPr lang="it-IT" sz="3200" b="1" dirty="0">
                <a:solidFill>
                  <a:schemeClr val="bg1"/>
                </a:solidFill>
                <a:latin typeface="Cambria Math" panose="02040503050406030204" pitchFamily="18" charset="0"/>
                <a:ea typeface="Cambria Math" panose="02040503050406030204" pitchFamily="18" charset="0"/>
              </a:rPr>
              <a:t>Imparare dall’errore</a:t>
            </a:r>
          </a:p>
        </p:txBody>
      </p:sp>
      <p:sp>
        <p:nvSpPr>
          <p:cNvPr id="11" name="CasellaDiTesto 10"/>
          <p:cNvSpPr txBox="1"/>
          <p:nvPr userDrawn="1"/>
        </p:nvSpPr>
        <p:spPr>
          <a:xfrm>
            <a:off x="2983767" y="6440100"/>
            <a:ext cx="5728279" cy="276999"/>
          </a:xfrm>
          <a:prstGeom prst="rect">
            <a:avLst/>
          </a:prstGeom>
          <a:noFill/>
        </p:spPr>
        <p:txBody>
          <a:bodyPr wrap="square" rtlCol="0">
            <a:spAutoFit/>
          </a:bodyPr>
          <a:lstStyle/>
          <a:p>
            <a:pPr algn="r"/>
            <a:r>
              <a:rPr lang="it-IT" sz="1200" dirty="0">
                <a:solidFill>
                  <a:srgbClr val="4D4D4F"/>
                </a:solidFill>
                <a:latin typeface="+mn-lt"/>
              </a:rPr>
              <a:t>Scheda elaborata da </a:t>
            </a:r>
            <a:r>
              <a:rPr lang="it-IT" sz="1200" dirty="0" err="1">
                <a:solidFill>
                  <a:srgbClr val="4D4D4F"/>
                </a:solidFill>
                <a:latin typeface="+mn-lt"/>
              </a:rPr>
              <a:t>AiFOS</a:t>
            </a:r>
            <a:r>
              <a:rPr lang="it-IT" sz="1200" dirty="0">
                <a:solidFill>
                  <a:srgbClr val="4D4D4F"/>
                </a:solidFill>
                <a:latin typeface="+mn-lt"/>
              </a:rPr>
              <a:t> su dati raccolti dall’ATS Brianza della Regione Lombardia </a:t>
            </a:r>
          </a:p>
        </p:txBody>
      </p:sp>
      <p:sp>
        <p:nvSpPr>
          <p:cNvPr id="12" name="CasellaDiTesto 11"/>
          <p:cNvSpPr txBox="1"/>
          <p:nvPr userDrawn="1"/>
        </p:nvSpPr>
        <p:spPr>
          <a:xfrm>
            <a:off x="2501977" y="5183159"/>
            <a:ext cx="6480720" cy="769441"/>
          </a:xfrm>
          <a:prstGeom prst="rect">
            <a:avLst/>
          </a:prstGeom>
          <a:noFill/>
        </p:spPr>
        <p:txBody>
          <a:bodyPr wrap="square" rtlCol="0">
            <a:spAutoFit/>
          </a:bodyPr>
          <a:lstStyle/>
          <a:p>
            <a:r>
              <a:rPr lang="it-IT" sz="2200" dirty="0">
                <a:ln w="13462">
                  <a:noFill/>
                  <a:prstDash val="solid"/>
                </a:ln>
                <a:solidFill>
                  <a:schemeClr val="accent1">
                    <a:lumMod val="25000"/>
                  </a:schemeClr>
                </a:solidFill>
                <a:latin typeface="Bradley Hand ITC" panose="03070402050302030203" pitchFamily="66" charset="0"/>
              </a:rPr>
              <a:t>Racconto di una storia vera di un infortunio.</a:t>
            </a:r>
          </a:p>
          <a:p>
            <a:r>
              <a:rPr lang="it-IT" sz="2200" dirty="0">
                <a:ln w="13462">
                  <a:noFill/>
                  <a:prstDash val="solid"/>
                </a:ln>
                <a:solidFill>
                  <a:schemeClr val="accent1">
                    <a:lumMod val="25000"/>
                  </a:schemeClr>
                </a:solidFill>
                <a:latin typeface="Bradley Hand ITC" panose="03070402050302030203" pitchFamily="66" charset="0"/>
              </a:rPr>
              <a:t>Perché non ne accadano più di uguali.</a:t>
            </a:r>
          </a:p>
        </p:txBody>
      </p:sp>
      <p:sp>
        <p:nvSpPr>
          <p:cNvPr id="13" name="CasellaDiTesto 12"/>
          <p:cNvSpPr txBox="1"/>
          <p:nvPr userDrawn="1"/>
        </p:nvSpPr>
        <p:spPr>
          <a:xfrm>
            <a:off x="5220072" y="3067846"/>
            <a:ext cx="3923928" cy="584775"/>
          </a:xfrm>
          <a:prstGeom prst="rect">
            <a:avLst/>
          </a:prstGeom>
          <a:noFill/>
        </p:spPr>
        <p:txBody>
          <a:bodyPr wrap="square" rtlCol="0">
            <a:spAutoFit/>
          </a:bodyPr>
          <a:lstStyle/>
          <a:p>
            <a:r>
              <a:rPr lang="it-IT" sz="3200" dirty="0">
                <a:solidFill>
                  <a:schemeClr val="bg1"/>
                </a:solidFill>
                <a:latin typeface="Cambria Math" panose="02040503050406030204" pitchFamily="18" charset="0"/>
                <a:ea typeface="Cambria Math" panose="02040503050406030204" pitchFamily="18" charset="0"/>
              </a:rPr>
              <a:t>Attrezzature</a:t>
            </a:r>
          </a:p>
        </p:txBody>
      </p:sp>
    </p:spTree>
    <p:extLst>
      <p:ext uri="{BB962C8B-B14F-4D97-AF65-F5344CB8AC3E}">
        <p14:creationId xmlns:p14="http://schemas.microsoft.com/office/powerpoint/2010/main" val="600109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8" name="Immagine 7"/>
          <p:cNvPicPr>
            <a:picLocks noChangeAspect="1"/>
          </p:cNvPicPr>
          <p:nvPr userDrawn="1"/>
        </p:nvPicPr>
        <p:blipFill>
          <a:blip r:embed="rId2"/>
          <a:stretch>
            <a:fillRect/>
          </a:stretch>
        </p:blipFill>
        <p:spPr>
          <a:xfrm>
            <a:off x="7740352" y="1052736"/>
            <a:ext cx="1138932" cy="277564"/>
          </a:xfrm>
          <a:prstGeom prst="rect">
            <a:avLst/>
          </a:prstGeom>
        </p:spPr>
      </p:pic>
      <p:sp>
        <p:nvSpPr>
          <p:cNvPr id="2" name="Rettangolo 1"/>
          <p:cNvSpPr/>
          <p:nvPr userDrawn="1"/>
        </p:nvSpPr>
        <p:spPr>
          <a:xfrm>
            <a:off x="-108520" y="0"/>
            <a:ext cx="5040524" cy="47667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6530" y="136471"/>
            <a:ext cx="1356845" cy="334273"/>
          </a:xfrm>
          <a:prstGeom prst="rect">
            <a:avLst/>
          </a:prstGeom>
        </p:spPr>
      </p:pic>
      <p:cxnSp>
        <p:nvCxnSpPr>
          <p:cNvPr id="6" name="Connettore 1 5"/>
          <p:cNvCxnSpPr/>
          <p:nvPr userDrawn="1"/>
        </p:nvCxnSpPr>
        <p:spPr>
          <a:xfrm>
            <a:off x="323528" y="470744"/>
            <a:ext cx="18425" cy="6387256"/>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titolo">
    <p:spTree>
      <p:nvGrpSpPr>
        <p:cNvPr id="1" name=""/>
        <p:cNvGrpSpPr/>
        <p:nvPr/>
      </p:nvGrpSpPr>
      <p:grpSpPr>
        <a:xfrm>
          <a:off x="0" y="0"/>
          <a:ext cx="0" cy="0"/>
          <a:chOff x="0" y="0"/>
          <a:chExt cx="0" cy="0"/>
        </a:xfrm>
      </p:grpSpPr>
      <p:pic>
        <p:nvPicPr>
          <p:cNvPr id="8" name="Immagine 7"/>
          <p:cNvPicPr>
            <a:picLocks noChangeAspect="1"/>
          </p:cNvPicPr>
          <p:nvPr userDrawn="1"/>
        </p:nvPicPr>
        <p:blipFill>
          <a:blip r:embed="rId2"/>
          <a:stretch>
            <a:fillRect/>
          </a:stretch>
        </p:blipFill>
        <p:spPr>
          <a:xfrm>
            <a:off x="7740352" y="1052736"/>
            <a:ext cx="1138932" cy="277564"/>
          </a:xfrm>
          <a:prstGeom prst="rect">
            <a:avLst/>
          </a:prstGeom>
        </p:spPr>
      </p:pic>
      <p:pic>
        <p:nvPicPr>
          <p:cNvPr id="3" name="Immagin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25534" y="302699"/>
            <a:ext cx="2167608" cy="534013"/>
          </a:xfrm>
          <a:prstGeom prst="rect">
            <a:avLst/>
          </a:prstGeom>
        </p:spPr>
      </p:pic>
      <p:cxnSp>
        <p:nvCxnSpPr>
          <p:cNvPr id="6" name="Connettore 1 5"/>
          <p:cNvCxnSpPr/>
          <p:nvPr userDrawn="1"/>
        </p:nvCxnSpPr>
        <p:spPr>
          <a:xfrm>
            <a:off x="323528" y="470744"/>
            <a:ext cx="0" cy="5982592"/>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Rettangolo 1"/>
          <p:cNvSpPr/>
          <p:nvPr userDrawn="1"/>
        </p:nvSpPr>
        <p:spPr>
          <a:xfrm>
            <a:off x="-5431" y="1700808"/>
            <a:ext cx="7673776" cy="2016224"/>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7150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a titolo">
    <p:spTree>
      <p:nvGrpSpPr>
        <p:cNvPr id="1" name=""/>
        <p:cNvGrpSpPr/>
        <p:nvPr/>
      </p:nvGrpSpPr>
      <p:grpSpPr>
        <a:xfrm>
          <a:off x="0" y="0"/>
          <a:ext cx="0" cy="0"/>
          <a:chOff x="0" y="0"/>
          <a:chExt cx="0" cy="0"/>
        </a:xfrm>
      </p:grpSpPr>
      <p:pic>
        <p:nvPicPr>
          <p:cNvPr id="8" name="Immagine 7"/>
          <p:cNvPicPr>
            <a:picLocks noChangeAspect="1"/>
          </p:cNvPicPr>
          <p:nvPr userDrawn="1"/>
        </p:nvPicPr>
        <p:blipFill>
          <a:blip r:embed="rId2"/>
          <a:stretch>
            <a:fillRect/>
          </a:stretch>
        </p:blipFill>
        <p:spPr>
          <a:xfrm>
            <a:off x="7740352" y="1052736"/>
            <a:ext cx="1138932" cy="277564"/>
          </a:xfrm>
          <a:prstGeom prst="rect">
            <a:avLst/>
          </a:prstGeom>
        </p:spPr>
      </p:pic>
      <p:cxnSp>
        <p:nvCxnSpPr>
          <p:cNvPr id="6" name="Connettore 1 5"/>
          <p:cNvCxnSpPr/>
          <p:nvPr userDrawn="1"/>
        </p:nvCxnSpPr>
        <p:spPr>
          <a:xfrm flipH="1">
            <a:off x="341953" y="0"/>
            <a:ext cx="1" cy="685800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Rettangolo 8"/>
          <p:cNvSpPr/>
          <p:nvPr userDrawn="1"/>
        </p:nvSpPr>
        <p:spPr>
          <a:xfrm>
            <a:off x="0" y="2124731"/>
            <a:ext cx="9144000" cy="202435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8" name="Immagin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5922" y="310643"/>
            <a:ext cx="2167608" cy="534013"/>
          </a:xfrm>
          <a:prstGeom prst="rect">
            <a:avLst/>
          </a:prstGeom>
        </p:spPr>
      </p:pic>
      <p:sp>
        <p:nvSpPr>
          <p:cNvPr id="19" name="CasellaDiTesto 6"/>
          <p:cNvSpPr txBox="1">
            <a:spLocks noChangeArrowheads="1"/>
          </p:cNvSpPr>
          <p:nvPr userDrawn="1"/>
        </p:nvSpPr>
        <p:spPr bwMode="auto">
          <a:xfrm>
            <a:off x="15453" y="5589024"/>
            <a:ext cx="91285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0"/>
              </a:spcBef>
              <a:buFontTx/>
              <a:buNone/>
            </a:pPr>
            <a:r>
              <a:rPr lang="it-IT" altLang="it-IT" sz="5400" b="1" dirty="0">
                <a:solidFill>
                  <a:srgbClr val="4D4D4F"/>
                </a:solidFill>
                <a:latin typeface="Cambria Math" panose="02040503050406030204" pitchFamily="18" charset="0"/>
                <a:ea typeface="Cambria Math" panose="02040503050406030204" pitchFamily="18" charset="0"/>
                <a:cs typeface="Arial" panose="020B0604020202020204" pitchFamily="34" charset="0"/>
              </a:rPr>
              <a:t>Grazie a tutti!</a:t>
            </a:r>
          </a:p>
        </p:txBody>
      </p:sp>
      <p:sp>
        <p:nvSpPr>
          <p:cNvPr id="20" name="CasellaDiTesto 9"/>
          <p:cNvSpPr txBox="1"/>
          <p:nvPr userDrawn="1"/>
        </p:nvSpPr>
        <p:spPr>
          <a:xfrm>
            <a:off x="-7726" y="1317732"/>
            <a:ext cx="9143999" cy="400110"/>
          </a:xfrm>
          <a:prstGeom prst="rect">
            <a:avLst/>
          </a:prstGeom>
          <a:noFill/>
        </p:spPr>
        <p:txBody>
          <a:bodyPr wrap="square" rtlCol="0">
            <a:spAutoFit/>
          </a:bodyPr>
          <a:ls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pPr>
            <a:r>
              <a:rPr lang="it-IT" sz="2000" b="1" dirty="0">
                <a:solidFill>
                  <a:srgbClr val="4D4D4F"/>
                </a:solidFill>
                <a:latin typeface="Century Gothic" panose="020B0502020202020204" pitchFamily="34" charset="0"/>
                <a:cs typeface="+mn-cs"/>
              </a:rPr>
              <a:t>Qualche volta ti va bene, però devi imparare</a:t>
            </a:r>
          </a:p>
        </p:txBody>
      </p:sp>
      <p:pic>
        <p:nvPicPr>
          <p:cNvPr id="21" name="Immagine 20"/>
          <p:cNvPicPr>
            <a:picLocks noChangeAspect="1"/>
          </p:cNvPicPr>
          <p:nvPr userDrawn="1"/>
        </p:nvPicPr>
        <p:blipFill>
          <a:blip r:embed="rId4"/>
          <a:stretch>
            <a:fillRect/>
          </a:stretch>
        </p:blipFill>
        <p:spPr>
          <a:xfrm rot="21255159">
            <a:off x="4832182" y="2053842"/>
            <a:ext cx="3084882" cy="2877041"/>
          </a:xfrm>
          <a:prstGeom prst="rect">
            <a:avLst/>
          </a:prstGeom>
        </p:spPr>
      </p:pic>
      <p:sp>
        <p:nvSpPr>
          <p:cNvPr id="22" name="Rettangolo 21"/>
          <p:cNvSpPr/>
          <p:nvPr userDrawn="1"/>
        </p:nvSpPr>
        <p:spPr>
          <a:xfrm rot="21055566">
            <a:off x="5278495" y="2690283"/>
            <a:ext cx="2454189" cy="2208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fontAlgn="auto">
              <a:spcBef>
                <a:spcPts val="0"/>
              </a:spcBef>
              <a:spcAft>
                <a:spcPts val="0"/>
              </a:spcAft>
            </a:pPr>
            <a:r>
              <a:rPr lang="it-IT" dirty="0">
                <a:ln w="13462">
                  <a:noFill/>
                  <a:prstDash val="solid"/>
                </a:ln>
                <a:solidFill>
                  <a:schemeClr val="accent1">
                    <a:lumMod val="25000"/>
                  </a:schemeClr>
                </a:solidFill>
                <a:latin typeface="Bradley Hand ITC" panose="03070402050302030203" pitchFamily="66" charset="0"/>
                <a:cs typeface="Arial" charset="0"/>
              </a:rPr>
              <a:t>«Chiunque </a:t>
            </a:r>
          </a:p>
          <a:p>
            <a:pPr lvl="0" algn="ctr" fontAlgn="auto">
              <a:spcBef>
                <a:spcPts val="0"/>
              </a:spcBef>
              <a:spcAft>
                <a:spcPts val="0"/>
              </a:spcAft>
            </a:pPr>
            <a:r>
              <a:rPr lang="it-IT" dirty="0">
                <a:ln w="13462">
                  <a:noFill/>
                  <a:prstDash val="solid"/>
                </a:ln>
                <a:solidFill>
                  <a:schemeClr val="accent1">
                    <a:lumMod val="25000"/>
                  </a:schemeClr>
                </a:solidFill>
                <a:latin typeface="Bradley Hand ITC" panose="03070402050302030203" pitchFamily="66" charset="0"/>
                <a:cs typeface="Arial" charset="0"/>
              </a:rPr>
              <a:t>può sbagliare; </a:t>
            </a:r>
          </a:p>
          <a:p>
            <a:pPr lvl="0" algn="ctr" fontAlgn="auto">
              <a:spcBef>
                <a:spcPts val="0"/>
              </a:spcBef>
              <a:spcAft>
                <a:spcPts val="0"/>
              </a:spcAft>
            </a:pPr>
            <a:r>
              <a:rPr lang="it-IT" dirty="0">
                <a:ln w="13462">
                  <a:noFill/>
                  <a:prstDash val="solid"/>
                </a:ln>
                <a:solidFill>
                  <a:schemeClr val="accent1">
                    <a:lumMod val="25000"/>
                  </a:schemeClr>
                </a:solidFill>
                <a:latin typeface="Bradley Hand ITC" panose="03070402050302030203" pitchFamily="66" charset="0"/>
                <a:cs typeface="Arial" charset="0"/>
              </a:rPr>
              <a:t>ma nessuno, </a:t>
            </a:r>
          </a:p>
          <a:p>
            <a:pPr lvl="0" algn="ctr" fontAlgn="auto">
              <a:spcBef>
                <a:spcPts val="0"/>
              </a:spcBef>
              <a:spcAft>
                <a:spcPts val="0"/>
              </a:spcAft>
            </a:pPr>
            <a:r>
              <a:rPr lang="it-IT" dirty="0">
                <a:ln w="13462">
                  <a:noFill/>
                  <a:prstDash val="solid"/>
                </a:ln>
                <a:solidFill>
                  <a:schemeClr val="accent1">
                    <a:lumMod val="25000"/>
                  </a:schemeClr>
                </a:solidFill>
                <a:latin typeface="Bradley Hand ITC" panose="03070402050302030203" pitchFamily="66" charset="0"/>
                <a:cs typeface="Arial" charset="0"/>
              </a:rPr>
              <a:t>se non è uno sciocco, </a:t>
            </a:r>
          </a:p>
          <a:p>
            <a:pPr lvl="0" algn="ctr" fontAlgn="auto">
              <a:spcBef>
                <a:spcPts val="0"/>
              </a:spcBef>
              <a:spcAft>
                <a:spcPts val="0"/>
              </a:spcAft>
            </a:pPr>
            <a:r>
              <a:rPr lang="it-IT" dirty="0">
                <a:ln w="13462">
                  <a:noFill/>
                  <a:prstDash val="solid"/>
                </a:ln>
                <a:solidFill>
                  <a:schemeClr val="accent1">
                    <a:lumMod val="25000"/>
                  </a:schemeClr>
                </a:solidFill>
                <a:latin typeface="Bradley Hand ITC" panose="03070402050302030203" pitchFamily="66" charset="0"/>
                <a:cs typeface="Arial" charset="0"/>
              </a:rPr>
              <a:t>persevera nell’errore» </a:t>
            </a:r>
          </a:p>
          <a:p>
            <a:pPr lvl="0" algn="r" fontAlgn="auto">
              <a:spcBef>
                <a:spcPts val="0"/>
              </a:spcBef>
              <a:spcAft>
                <a:spcPts val="0"/>
              </a:spcAft>
            </a:pPr>
            <a:r>
              <a:rPr lang="it-IT" sz="1400" dirty="0">
                <a:ln w="13462">
                  <a:noFill/>
                  <a:prstDash val="solid"/>
                </a:ln>
                <a:solidFill>
                  <a:schemeClr val="accent1">
                    <a:lumMod val="25000"/>
                  </a:schemeClr>
                </a:solidFill>
                <a:latin typeface="Bradley Hand ITC" panose="03070402050302030203" pitchFamily="66" charset="0"/>
                <a:cs typeface="Arial" charset="0"/>
              </a:rPr>
              <a:t>(Cicerone)</a:t>
            </a:r>
          </a:p>
        </p:txBody>
      </p:sp>
      <p:pic>
        <p:nvPicPr>
          <p:cNvPr id="23" name="Immagine 22"/>
          <p:cNvPicPr>
            <a:picLocks noChangeAspect="1"/>
          </p:cNvPicPr>
          <p:nvPr userDrawn="1"/>
        </p:nvPicPr>
        <p:blipFill>
          <a:blip r:embed="rId4"/>
          <a:stretch>
            <a:fillRect/>
          </a:stretch>
        </p:blipFill>
        <p:spPr>
          <a:xfrm rot="439110">
            <a:off x="1195673" y="2313046"/>
            <a:ext cx="3084882" cy="2877041"/>
          </a:xfrm>
          <a:prstGeom prst="rect">
            <a:avLst/>
          </a:prstGeom>
        </p:spPr>
      </p:pic>
      <p:sp>
        <p:nvSpPr>
          <p:cNvPr id="24" name="Rettangolo 23"/>
          <p:cNvSpPr/>
          <p:nvPr userDrawn="1"/>
        </p:nvSpPr>
        <p:spPr>
          <a:xfrm rot="239517">
            <a:off x="1337053" y="2853949"/>
            <a:ext cx="2754831" cy="2208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fontAlgn="auto">
              <a:spcBef>
                <a:spcPts val="0"/>
              </a:spcBef>
              <a:spcAft>
                <a:spcPts val="0"/>
              </a:spcAft>
            </a:pPr>
            <a:r>
              <a:rPr lang="it-IT" dirty="0">
                <a:ln w="13462">
                  <a:noFill/>
                  <a:prstDash val="solid"/>
                </a:ln>
                <a:solidFill>
                  <a:schemeClr val="accent1">
                    <a:lumMod val="25000"/>
                  </a:schemeClr>
                </a:solidFill>
                <a:latin typeface="Bradley Hand ITC" panose="03070402050302030203" pitchFamily="66" charset="0"/>
                <a:cs typeface="Arial" charset="0"/>
              </a:rPr>
              <a:t>«Se ci scambiamo </a:t>
            </a:r>
          </a:p>
          <a:p>
            <a:pPr lvl="0" algn="ctr" fontAlgn="auto">
              <a:spcBef>
                <a:spcPts val="0"/>
              </a:spcBef>
              <a:spcAft>
                <a:spcPts val="0"/>
              </a:spcAft>
            </a:pPr>
            <a:r>
              <a:rPr lang="it-IT" dirty="0">
                <a:ln w="13462">
                  <a:noFill/>
                  <a:prstDash val="solid"/>
                </a:ln>
                <a:solidFill>
                  <a:schemeClr val="accent1">
                    <a:lumMod val="25000"/>
                  </a:schemeClr>
                </a:solidFill>
                <a:latin typeface="Bradley Hand ITC" panose="03070402050302030203" pitchFamily="66" charset="0"/>
                <a:cs typeface="Arial" charset="0"/>
              </a:rPr>
              <a:t>una moneta avremo entrambi una moneta.</a:t>
            </a:r>
          </a:p>
          <a:p>
            <a:pPr lvl="0" algn="ctr" fontAlgn="auto">
              <a:spcBef>
                <a:spcPts val="0"/>
              </a:spcBef>
              <a:spcAft>
                <a:spcPts val="0"/>
              </a:spcAft>
            </a:pPr>
            <a:r>
              <a:rPr lang="it-IT" dirty="0">
                <a:ln w="13462">
                  <a:noFill/>
                  <a:prstDash val="solid"/>
                </a:ln>
                <a:solidFill>
                  <a:schemeClr val="accent1">
                    <a:lumMod val="25000"/>
                  </a:schemeClr>
                </a:solidFill>
                <a:latin typeface="Bradley Hand ITC" panose="03070402050302030203" pitchFamily="66" charset="0"/>
                <a:cs typeface="Arial" charset="0"/>
              </a:rPr>
              <a:t>Se ci scambiamo un’idea </a:t>
            </a:r>
          </a:p>
          <a:p>
            <a:pPr lvl="0" algn="ctr" fontAlgn="auto">
              <a:spcBef>
                <a:spcPts val="0"/>
              </a:spcBef>
              <a:spcAft>
                <a:spcPts val="0"/>
              </a:spcAft>
            </a:pPr>
            <a:r>
              <a:rPr lang="it-IT" dirty="0">
                <a:ln w="13462">
                  <a:noFill/>
                  <a:prstDash val="solid"/>
                </a:ln>
                <a:solidFill>
                  <a:schemeClr val="accent1">
                    <a:lumMod val="25000"/>
                  </a:schemeClr>
                </a:solidFill>
                <a:latin typeface="Bradley Hand ITC" panose="03070402050302030203" pitchFamily="66" charset="0"/>
                <a:cs typeface="Arial" charset="0"/>
              </a:rPr>
              <a:t>avremo entrambi </a:t>
            </a:r>
          </a:p>
          <a:p>
            <a:pPr lvl="0" algn="ctr" fontAlgn="auto">
              <a:spcBef>
                <a:spcPts val="0"/>
              </a:spcBef>
              <a:spcAft>
                <a:spcPts val="0"/>
              </a:spcAft>
            </a:pPr>
            <a:r>
              <a:rPr lang="it-IT" dirty="0">
                <a:ln w="13462">
                  <a:noFill/>
                  <a:prstDash val="solid"/>
                </a:ln>
                <a:solidFill>
                  <a:schemeClr val="accent1">
                    <a:lumMod val="25000"/>
                  </a:schemeClr>
                </a:solidFill>
                <a:latin typeface="Bradley Hand ITC" panose="03070402050302030203" pitchFamily="66" charset="0"/>
                <a:cs typeface="Arial" charset="0"/>
              </a:rPr>
              <a:t>due idee»</a:t>
            </a:r>
          </a:p>
        </p:txBody>
      </p:sp>
      <p:pic>
        <p:nvPicPr>
          <p:cNvPr id="25" name="Immagine 24"/>
          <p:cNvPicPr>
            <a:picLocks noChangeAspect="1"/>
          </p:cNvPicPr>
          <p:nvPr userDrawn="1"/>
        </p:nvPicPr>
        <p:blipFill>
          <a:blip r:embed="rId5"/>
          <a:stretch>
            <a:fillRect/>
          </a:stretch>
        </p:blipFill>
        <p:spPr>
          <a:xfrm>
            <a:off x="5895486" y="1979110"/>
            <a:ext cx="479137" cy="781750"/>
          </a:xfrm>
          <a:prstGeom prst="rect">
            <a:avLst/>
          </a:prstGeom>
        </p:spPr>
      </p:pic>
      <p:pic>
        <p:nvPicPr>
          <p:cNvPr id="26" name="Immagine 25"/>
          <p:cNvPicPr>
            <a:picLocks noChangeAspect="1"/>
          </p:cNvPicPr>
          <p:nvPr userDrawn="1"/>
        </p:nvPicPr>
        <p:blipFill>
          <a:blip r:embed="rId6"/>
          <a:stretch>
            <a:fillRect/>
          </a:stretch>
        </p:blipFill>
        <p:spPr>
          <a:xfrm>
            <a:off x="2789211" y="2369985"/>
            <a:ext cx="455847" cy="500372"/>
          </a:xfrm>
          <a:prstGeom prst="rect">
            <a:avLst/>
          </a:prstGeom>
        </p:spPr>
      </p:pic>
    </p:spTree>
    <p:extLst>
      <p:ext uri="{BB962C8B-B14F-4D97-AF65-F5344CB8AC3E}">
        <p14:creationId xmlns:p14="http://schemas.microsoft.com/office/powerpoint/2010/main" val="2768439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Vuota">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2"/>
          <a:stretch>
            <a:fillRect/>
          </a:stretch>
        </p:blipFill>
        <p:spPr>
          <a:xfrm>
            <a:off x="323528" y="351939"/>
            <a:ext cx="1996534" cy="82552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4EA5A185-09E8-41F9-B0D5-76235AE6261F}" type="datetimeFigureOut">
              <a:rPr lang="it-IT"/>
              <a:pPr>
                <a:defRPr/>
              </a:pPr>
              <a:t>01/04/2021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C693D0DF-FAD2-4FF4-AF34-6A861BBA30B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314" r:id="rId1"/>
    <p:sldLayoutId id="2147484308" r:id="rId2"/>
    <p:sldLayoutId id="2147484313" r:id="rId3"/>
    <p:sldLayoutId id="2147484315" r:id="rId4"/>
    <p:sldLayoutId id="2147484310"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055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txBox="1">
            <a:spLocks/>
          </p:cNvSpPr>
          <p:nvPr/>
        </p:nvSpPr>
        <p:spPr bwMode="auto">
          <a:xfrm>
            <a:off x="8388350" y="6427788"/>
            <a:ext cx="514350" cy="385762"/>
          </a:xfrm>
          <a:prstGeom prst="rect">
            <a:avLst/>
          </a:prstGeom>
          <a:noFill/>
          <a:ln w="9525">
            <a:noFill/>
            <a:miter lim="800000"/>
            <a:headEnd/>
            <a:tailEnd/>
          </a:ln>
        </p:spPr>
        <p:txBody>
          <a:bodyPr/>
          <a:lstStyle/>
          <a:p>
            <a:pPr algn="r"/>
            <a:fld id="{0FED53F8-0170-4006-B778-0B8FE63E1C46}" type="slidenum">
              <a:rPr lang="it-IT" altLang="it-IT" sz="1200">
                <a:solidFill>
                  <a:srgbClr val="898989"/>
                </a:solidFill>
                <a:latin typeface="Calibri" pitchFamily="34" charset="0"/>
              </a:rPr>
              <a:pPr algn="r"/>
              <a:t>10</a:t>
            </a:fld>
            <a:endParaRPr lang="it-IT" altLang="it-IT" sz="1200">
              <a:solidFill>
                <a:srgbClr val="898989"/>
              </a:solidFill>
              <a:latin typeface="Calibri" pitchFamily="34" charset="0"/>
            </a:endParaRPr>
          </a:p>
        </p:txBody>
      </p:sp>
      <p:sp>
        <p:nvSpPr>
          <p:cNvPr id="46" name="CasellaDiTesto 3"/>
          <p:cNvSpPr txBox="1">
            <a:spLocks noChangeArrowheads="1"/>
          </p:cNvSpPr>
          <p:nvPr/>
        </p:nvSpPr>
        <p:spPr bwMode="auto">
          <a:xfrm>
            <a:off x="251520" y="-14515"/>
            <a:ext cx="7163152" cy="46166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2400" b="1" dirty="0">
                <a:solidFill>
                  <a:prstClr val="white"/>
                </a:solidFill>
                <a:latin typeface="Century Gothic" panose="020B0502020202020204" pitchFamily="34" charset="0"/>
                <a:ea typeface="Cambria Math" panose="02040503050406030204" pitchFamily="18" charset="0"/>
                <a:cs typeface="Calibri" panose="020F0502020204030204" pitchFamily="34" charset="0"/>
              </a:rPr>
              <a:t>Fattori determinanti evento</a:t>
            </a:r>
          </a:p>
        </p:txBody>
      </p:sp>
      <p:graphicFrame>
        <p:nvGraphicFramePr>
          <p:cNvPr id="2" name="Tabella 1"/>
          <p:cNvGraphicFramePr>
            <a:graphicFrameLocks noGrp="1"/>
          </p:cNvGraphicFramePr>
          <p:nvPr>
            <p:extLst>
              <p:ext uri="{D42A27DB-BD31-4B8C-83A1-F6EECF244321}">
                <p14:modId xmlns:p14="http://schemas.microsoft.com/office/powerpoint/2010/main" val="1096350253"/>
              </p:ext>
            </p:extLst>
          </p:nvPr>
        </p:nvGraphicFramePr>
        <p:xfrm>
          <a:off x="0" y="998973"/>
          <a:ext cx="9144000" cy="2354416"/>
        </p:xfrm>
        <a:graphic>
          <a:graphicData uri="http://schemas.openxmlformats.org/drawingml/2006/table">
            <a:tbl>
              <a:tblPr firstRow="1" bandRow="1">
                <a:tableStyleId>{5C22544A-7EE6-4342-B048-85BDC9FD1C3A}</a:tableStyleId>
              </a:tblPr>
              <a:tblGrid>
                <a:gridCol w="3131984">
                  <a:extLst>
                    <a:ext uri="{9D8B030D-6E8A-4147-A177-3AD203B41FA5}">
                      <a16:colId xmlns:a16="http://schemas.microsoft.com/office/drawing/2014/main" val="20000"/>
                    </a:ext>
                  </a:extLst>
                </a:gridCol>
                <a:gridCol w="6012016">
                  <a:extLst>
                    <a:ext uri="{9D8B030D-6E8A-4147-A177-3AD203B41FA5}">
                      <a16:colId xmlns:a16="http://schemas.microsoft.com/office/drawing/2014/main" val="20001"/>
                    </a:ext>
                  </a:extLst>
                </a:gridCol>
              </a:tblGrid>
              <a:tr h="1440016">
                <a:tc>
                  <a:txBody>
                    <a:bodyPr/>
                    <a:lstStyle/>
                    <a:p>
                      <a:r>
                        <a:rPr lang="it-IT" sz="1800" dirty="0">
                          <a:solidFill>
                            <a:schemeClr val="tx1"/>
                          </a:solidFill>
                          <a:latin typeface="Century Gothic" panose="020B0502020202020204" pitchFamily="34" charset="0"/>
                        </a:rPr>
                        <a:t>Lavoratore infortunato</a:t>
                      </a:r>
                    </a:p>
                  </a:txBody>
                  <a:tcPr marL="540000">
                    <a:lnL w="9525" cap="flat" cmpd="sng" algn="ctr">
                      <a:solidFill>
                        <a:schemeClr val="bg1"/>
                      </a:solidFill>
                      <a:prstDash val="dot"/>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just"/>
                      <a:r>
                        <a:rPr lang="it-IT" sz="1800" b="0" i="0" u="none" strike="noStrike" kern="1200" baseline="0" dirty="0">
                          <a:solidFill>
                            <a:schemeClr val="tx1"/>
                          </a:solidFill>
                          <a:latin typeface="Century Gothic" panose="020B0502020202020204" pitchFamily="34" charset="0"/>
                          <a:ea typeface="+mn-ea"/>
                          <a:cs typeface="+mn-cs"/>
                        </a:rPr>
                        <a:t>Errore di manovra nello spostamento del pezzo con il transpallet anziché col carroponte senza predisposizione di cunei e bloccaggio del pezzo sul bancale per garantirne la stabilità.</a:t>
                      </a:r>
                      <a:endParaRPr lang="it-IT" sz="1800" dirty="0">
                        <a:solidFill>
                          <a:schemeClr val="tx1"/>
                        </a:solidFill>
                        <a:latin typeface="Century Gothic" panose="020B0502020202020204" pitchFamily="34" charset="0"/>
                      </a:endParaRPr>
                    </a:p>
                  </a:txBody>
                  <a:tcPr marR="288000">
                    <a:lnL w="12700" cap="flat" cmpd="sng" algn="ctr">
                      <a:solidFill>
                        <a:schemeClr val="bg1"/>
                      </a:solidFill>
                      <a:prstDash val="solid"/>
                      <a:round/>
                      <a:headEnd type="none" w="med" len="med"/>
                      <a:tailEnd type="none" w="med" len="med"/>
                    </a:lnL>
                    <a:lnR w="9525" cap="flat" cmpd="sng" algn="ctr">
                      <a:solidFill>
                        <a:schemeClr val="bg1"/>
                      </a:solidFill>
                      <a:prstDash val="dot"/>
                      <a:round/>
                      <a:headEnd type="none" w="med" len="med"/>
                      <a:tailEnd type="none" w="med" len="med"/>
                    </a:lnR>
                    <a:lnT w="9525" cap="flat" cmpd="sng" algn="ctr">
                      <a:solidFill>
                        <a:schemeClr val="bg1"/>
                      </a:solidFill>
                      <a:prstDash val="dot"/>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0"/>
                  </a:ext>
                </a:extLst>
              </a:tr>
              <a:tr h="534010">
                <a:tc>
                  <a:txBody>
                    <a:bodyPr/>
                    <a:lstStyle/>
                    <a:p>
                      <a:r>
                        <a:rPr lang="it-IT" sz="1800" b="1" dirty="0">
                          <a:solidFill>
                            <a:schemeClr val="tx1"/>
                          </a:solidFill>
                          <a:latin typeface="Century Gothic" panose="020B0502020202020204" pitchFamily="34" charset="0"/>
                        </a:rPr>
                        <a:t>Attività di terzi</a:t>
                      </a:r>
                    </a:p>
                  </a:txBody>
                  <a:tcPr marL="540000">
                    <a:lnL w="9525" cap="flat" cmpd="sng" algn="ctr">
                      <a:solidFill>
                        <a:schemeClr val="bg1"/>
                      </a:solidFill>
                      <a:prstDash val="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it-IT" sz="1800" b="0" i="0" u="none" strike="noStrike" kern="1200" baseline="0" dirty="0">
                          <a:solidFill>
                            <a:schemeClr val="dk1"/>
                          </a:solidFill>
                          <a:latin typeface="Century Gothic" panose="020B0502020202020204" pitchFamily="34" charset="0"/>
                          <a:ea typeface="+mn-ea"/>
                          <a:cs typeface="+mn-cs"/>
                        </a:rPr>
                        <a:t>Errore di manovra del collega che presumibilmente urta il pezzo con il timone del </a:t>
                      </a:r>
                      <a:r>
                        <a:rPr lang="it-IT" sz="1800" b="0" i="0" u="none" strike="noStrike" kern="1200" baseline="0" dirty="0" err="1">
                          <a:solidFill>
                            <a:schemeClr val="dk1"/>
                          </a:solidFill>
                          <a:latin typeface="Century Gothic" panose="020B0502020202020204" pitchFamily="34" charset="0"/>
                          <a:ea typeface="+mn-ea"/>
                          <a:cs typeface="+mn-cs"/>
                        </a:rPr>
                        <a:t>transpallet</a:t>
                      </a:r>
                      <a:r>
                        <a:rPr lang="it-IT" sz="1800" b="0" i="0" u="none" strike="noStrike" kern="1200" baseline="0" dirty="0">
                          <a:solidFill>
                            <a:schemeClr val="dk1"/>
                          </a:solidFill>
                          <a:latin typeface="Century Gothic" panose="020B0502020202020204" pitchFamily="34" charset="0"/>
                          <a:ea typeface="+mn-ea"/>
                          <a:cs typeface="+mn-cs"/>
                        </a:rPr>
                        <a:t>, facendolo cadere dal bancale.</a:t>
                      </a:r>
                      <a:endParaRPr lang="it-IT" sz="1800" dirty="0">
                        <a:solidFill>
                          <a:schemeClr val="tx1"/>
                        </a:solidFill>
                        <a:latin typeface="Century Gothic" panose="020B0502020202020204" pitchFamily="34" charset="0"/>
                      </a:endParaRPr>
                    </a:p>
                  </a:txBody>
                  <a:tcPr marR="288000">
                    <a:lnL w="12700" cap="flat" cmpd="sng" algn="ctr">
                      <a:solidFill>
                        <a:schemeClr val="bg1"/>
                      </a:solidFill>
                      <a:prstDash val="solid"/>
                      <a:round/>
                      <a:headEnd type="none" w="med" len="med"/>
                      <a:tailEnd type="none" w="med" len="med"/>
                    </a:lnL>
                    <a:lnR w="9525" cap="flat" cmpd="sng" algn="ctr">
                      <a:solidFill>
                        <a:schemeClr val="bg1"/>
                      </a:solidFill>
                      <a:prstDash val="dot"/>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3910048578"/>
              </p:ext>
            </p:extLst>
          </p:nvPr>
        </p:nvGraphicFramePr>
        <p:xfrm>
          <a:off x="610721" y="4059007"/>
          <a:ext cx="8010525" cy="1737360"/>
        </p:xfrm>
        <a:graphic>
          <a:graphicData uri="http://schemas.openxmlformats.org/drawingml/2006/table">
            <a:tbl>
              <a:tblPr firstRow="1" bandRow="1">
                <a:tableStyleId>{5C22544A-7EE6-4342-B048-85BDC9FD1C3A}</a:tableStyleId>
              </a:tblPr>
              <a:tblGrid>
                <a:gridCol w="2611264">
                  <a:extLst>
                    <a:ext uri="{9D8B030D-6E8A-4147-A177-3AD203B41FA5}">
                      <a16:colId xmlns:a16="http://schemas.microsoft.com/office/drawing/2014/main" val="20000"/>
                    </a:ext>
                  </a:extLst>
                </a:gridCol>
                <a:gridCol w="5399261">
                  <a:extLst>
                    <a:ext uri="{9D8B030D-6E8A-4147-A177-3AD203B41FA5}">
                      <a16:colId xmlns:a16="http://schemas.microsoft.com/office/drawing/2014/main" val="20001"/>
                    </a:ext>
                  </a:extLst>
                </a:gridCol>
              </a:tblGrid>
              <a:tr h="1037690">
                <a:tc>
                  <a:txBody>
                    <a:bodyPr/>
                    <a:lstStyle/>
                    <a:p>
                      <a:r>
                        <a:rPr lang="it-IT" sz="1800" b="1" dirty="0">
                          <a:solidFill>
                            <a:schemeClr val="tx1"/>
                          </a:solidFill>
                          <a:latin typeface="Century Gothic" panose="020B0502020202020204" pitchFamily="34" charset="0"/>
                        </a:rPr>
                        <a:t>Modulatore </a:t>
                      </a:r>
                    </a:p>
                    <a:p>
                      <a:r>
                        <a:rPr lang="it-IT" sz="1800" b="1" dirty="0">
                          <a:solidFill>
                            <a:schemeClr val="tx1"/>
                          </a:solidFill>
                          <a:latin typeface="Century Gothic" panose="020B0502020202020204" pitchFamily="34" charset="0"/>
                        </a:rPr>
                        <a:t>del contatto:</a:t>
                      </a:r>
                    </a:p>
                    <a:p>
                      <a:pPr marL="0" indent="0">
                        <a:buFont typeface="Arial" panose="020B0604020202020204" pitchFamily="34" charset="0"/>
                        <a:buNone/>
                      </a:pPr>
                      <a:r>
                        <a:rPr lang="it-IT" sz="1800" b="0" dirty="0">
                          <a:solidFill>
                            <a:schemeClr val="tx1"/>
                          </a:solidFill>
                          <a:latin typeface="Century Gothic" panose="020B0502020202020204" pitchFamily="34" charset="0"/>
                        </a:rPr>
                        <a:t>attività</a:t>
                      </a:r>
                      <a:r>
                        <a:rPr lang="it-IT" sz="1800" b="0" baseline="0" dirty="0">
                          <a:solidFill>
                            <a:schemeClr val="tx1"/>
                          </a:solidFill>
                          <a:latin typeface="Century Gothic" panose="020B0502020202020204" pitchFamily="34" charset="0"/>
                        </a:rPr>
                        <a:t> </a:t>
                      </a:r>
                      <a:r>
                        <a:rPr lang="it-IT" sz="1800" b="0" dirty="0">
                          <a:solidFill>
                            <a:schemeClr val="tx1"/>
                          </a:solidFill>
                          <a:latin typeface="Century Gothic" panose="020B0502020202020204" pitchFamily="34" charset="0"/>
                        </a:rPr>
                        <a:t>dell’infortunato</a:t>
                      </a:r>
                    </a:p>
                    <a:p>
                      <a:endParaRPr lang="it-IT" sz="1800" b="1" dirty="0">
                        <a:latin typeface="Century Gothic" panose="020B0502020202020204" pitchFamily="34" charset="0"/>
                      </a:endParaRPr>
                    </a:p>
                  </a:txBody>
                  <a:tcPr/>
                </a:tc>
                <a:tc>
                  <a:txBody>
                    <a:bodyPr/>
                    <a:lstStyle/>
                    <a:p>
                      <a:pPr algn="just"/>
                      <a:r>
                        <a:rPr lang="it-IT" sz="1800" b="0" i="0" u="none" strike="noStrike" kern="1200" baseline="0" dirty="0">
                          <a:solidFill>
                            <a:schemeClr val="tx1"/>
                          </a:solidFill>
                          <a:latin typeface="Century Gothic" panose="020B0502020202020204" pitchFamily="34" charset="0"/>
                          <a:ea typeface="+mn-ea"/>
                          <a:cs typeface="+mn-cs"/>
                        </a:rPr>
                        <a:t>Errore dell’infortunato per gesto istintivo di trattenuta pezzo in rotolamento dal bancale al pavimento, favorito anche dalla falsa percezione di un peso più contenuto del reale (</a:t>
                      </a:r>
                      <a:r>
                        <a:rPr lang="it-IT" sz="1800" b="0" i="1" u="none" strike="noStrike" kern="1200" baseline="0" dirty="0">
                          <a:solidFill>
                            <a:schemeClr val="tx1"/>
                          </a:solidFill>
                          <a:latin typeface="Century Gothic" panose="020B0502020202020204" pitchFamily="34" charset="0"/>
                          <a:ea typeface="+mn-ea"/>
                          <a:cs typeface="+mn-cs"/>
                        </a:rPr>
                        <a:t>100 kg e meno, contro un peso reale del pezzo di 425 kg).</a:t>
                      </a:r>
                      <a:endParaRPr lang="it-IT" sz="1800" dirty="0">
                        <a:solidFill>
                          <a:schemeClr val="tx1"/>
                        </a:solidFill>
                        <a:latin typeface="Century Gothic" panose="020B0502020202020204" pitchFamily="34"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25445461"/>
      </p:ext>
    </p:extLst>
  </p:cSld>
  <p:clrMapOvr>
    <a:masterClrMapping/>
  </p:clrMapOvr>
  <p:transition spd="slow" advTm="7038"/>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txBox="1">
            <a:spLocks/>
          </p:cNvSpPr>
          <p:nvPr/>
        </p:nvSpPr>
        <p:spPr bwMode="auto">
          <a:xfrm>
            <a:off x="8388350" y="6427788"/>
            <a:ext cx="514350" cy="385762"/>
          </a:xfrm>
          <a:prstGeom prst="rect">
            <a:avLst/>
          </a:prstGeom>
          <a:noFill/>
          <a:ln w="9525">
            <a:noFill/>
            <a:miter lim="800000"/>
            <a:headEnd/>
            <a:tailEnd/>
          </a:ln>
        </p:spPr>
        <p:txBody>
          <a:bodyPr/>
          <a:lstStyle/>
          <a:p>
            <a:pPr algn="r"/>
            <a:fld id="{0FED53F8-0170-4006-B778-0B8FE63E1C46}" type="slidenum">
              <a:rPr lang="it-IT" altLang="it-IT" sz="1200">
                <a:solidFill>
                  <a:srgbClr val="898989"/>
                </a:solidFill>
                <a:latin typeface="Calibri" pitchFamily="34" charset="0"/>
              </a:rPr>
              <a:pPr algn="r"/>
              <a:t>11</a:t>
            </a:fld>
            <a:endParaRPr lang="it-IT" altLang="it-IT" sz="1200">
              <a:solidFill>
                <a:srgbClr val="898989"/>
              </a:solidFill>
              <a:latin typeface="Calibri" pitchFamily="34" charset="0"/>
            </a:endParaRPr>
          </a:p>
        </p:txBody>
      </p:sp>
      <p:sp>
        <p:nvSpPr>
          <p:cNvPr id="46" name="CasellaDiTesto 3"/>
          <p:cNvSpPr txBox="1">
            <a:spLocks noChangeArrowheads="1"/>
          </p:cNvSpPr>
          <p:nvPr/>
        </p:nvSpPr>
        <p:spPr bwMode="auto">
          <a:xfrm>
            <a:off x="251520" y="-14515"/>
            <a:ext cx="7163152" cy="46166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2400" b="1" dirty="0">
                <a:solidFill>
                  <a:prstClr val="white"/>
                </a:solidFill>
                <a:latin typeface="Century Gothic" panose="020B0502020202020204" pitchFamily="34" charset="0"/>
                <a:ea typeface="Cambria Math" panose="02040503050406030204" pitchFamily="18" charset="0"/>
                <a:cs typeface="Calibri" panose="020F0502020204030204" pitchFamily="34" charset="0"/>
              </a:rPr>
              <a:t>Fattori determinanti evento</a:t>
            </a:r>
          </a:p>
        </p:txBody>
      </p:sp>
      <p:graphicFrame>
        <p:nvGraphicFramePr>
          <p:cNvPr id="5" name="Tabella 4"/>
          <p:cNvGraphicFramePr>
            <a:graphicFrameLocks noGrp="1"/>
          </p:cNvGraphicFramePr>
          <p:nvPr>
            <p:extLst>
              <p:ext uri="{D42A27DB-BD31-4B8C-83A1-F6EECF244321}">
                <p14:modId xmlns:p14="http://schemas.microsoft.com/office/powerpoint/2010/main" val="101105446"/>
              </p:ext>
            </p:extLst>
          </p:nvPr>
        </p:nvGraphicFramePr>
        <p:xfrm>
          <a:off x="609888" y="1538979"/>
          <a:ext cx="8010525" cy="3017520"/>
        </p:xfrm>
        <a:graphic>
          <a:graphicData uri="http://schemas.openxmlformats.org/drawingml/2006/table">
            <a:tbl>
              <a:tblPr firstRow="1" bandRow="1">
                <a:tableStyleId>{5C22544A-7EE6-4342-B048-85BDC9FD1C3A}</a:tableStyleId>
              </a:tblPr>
              <a:tblGrid>
                <a:gridCol w="2712180">
                  <a:extLst>
                    <a:ext uri="{9D8B030D-6E8A-4147-A177-3AD203B41FA5}">
                      <a16:colId xmlns:a16="http://schemas.microsoft.com/office/drawing/2014/main" val="20000"/>
                    </a:ext>
                  </a:extLst>
                </a:gridCol>
                <a:gridCol w="5298345">
                  <a:extLst>
                    <a:ext uri="{9D8B030D-6E8A-4147-A177-3AD203B41FA5}">
                      <a16:colId xmlns:a16="http://schemas.microsoft.com/office/drawing/2014/main" val="20001"/>
                    </a:ext>
                  </a:extLst>
                </a:gridCol>
              </a:tblGrid>
              <a:tr h="288230">
                <a:tc gridSpan="2">
                  <a:txBody>
                    <a:bodyPr/>
                    <a:lstStyle/>
                    <a:p>
                      <a:pPr algn="ctr"/>
                      <a:r>
                        <a:rPr lang="it-IT" sz="1800" dirty="0">
                          <a:latin typeface="Century Gothic" panose="020B0502020202020204" pitchFamily="34" charset="0"/>
                        </a:rPr>
                        <a:t>Criticità organizzative alla base dell’evento</a:t>
                      </a:r>
                    </a:p>
                  </a:txBody>
                  <a:tcPr>
                    <a:solidFill>
                      <a:srgbClr val="0070C0"/>
                    </a:solidFill>
                  </a:tcPr>
                </a:tc>
                <a:tc hMerge="1">
                  <a:txBody>
                    <a:bodyPr/>
                    <a:lstStyle/>
                    <a:p>
                      <a:endParaRPr lang="it-IT" dirty="0"/>
                    </a:p>
                  </a:txBody>
                  <a:tcPr/>
                </a:tc>
                <a:extLst>
                  <a:ext uri="{0D108BD9-81ED-4DB2-BD59-A6C34878D82A}">
                    <a16:rowId xmlns:a16="http://schemas.microsoft.com/office/drawing/2014/main" val="10000"/>
                  </a:ext>
                </a:extLst>
              </a:tr>
              <a:tr h="1344259">
                <a:tc>
                  <a:txBody>
                    <a:bodyPr/>
                    <a:lstStyle/>
                    <a:p>
                      <a:r>
                        <a:rPr lang="it-IT" sz="1800" b="1" dirty="0">
                          <a:latin typeface="Century Gothic" panose="020B0502020202020204" pitchFamily="34" charset="0"/>
                        </a:rPr>
                        <a:t>Datore di lavoro</a:t>
                      </a:r>
                    </a:p>
                  </a:txBody>
                  <a:tcPr/>
                </a:tc>
                <a:tc>
                  <a:txBody>
                    <a:bodyPr/>
                    <a:lstStyle/>
                    <a:p>
                      <a:pPr algn="just"/>
                      <a:r>
                        <a:rPr lang="it-IT" sz="1800" b="1" i="0" u="none" strike="noStrike" kern="1200" baseline="0" dirty="0">
                          <a:solidFill>
                            <a:schemeClr val="dk1"/>
                          </a:solidFill>
                          <a:latin typeface="Century Gothic" panose="020B0502020202020204" pitchFamily="34" charset="0"/>
                          <a:ea typeface="+mn-ea"/>
                          <a:cs typeface="+mn-cs"/>
                        </a:rPr>
                        <a:t>Valutazione del rischio: </a:t>
                      </a:r>
                    </a:p>
                    <a:p>
                      <a:pPr algn="just"/>
                      <a:r>
                        <a:rPr lang="it-IT" sz="1800" b="0" i="0" u="none" strike="noStrike" kern="1200" baseline="0" dirty="0">
                          <a:solidFill>
                            <a:schemeClr val="dk1"/>
                          </a:solidFill>
                          <a:latin typeface="Century Gothic" panose="020B0502020202020204" pitchFamily="34" charset="0"/>
                          <a:ea typeface="+mn-ea"/>
                          <a:cs typeface="+mn-cs"/>
                        </a:rPr>
                        <a:t>carente valutazione dei rischi e conseguente mancanza di “selle” specifiche per la movimentazione e stoccaggio sicuri della attrezzatura.</a:t>
                      </a:r>
                      <a:endParaRPr lang="it-IT" sz="1800" dirty="0">
                        <a:latin typeface="Century Gothic" panose="020B0502020202020204" pitchFamily="34" charset="0"/>
                      </a:endParaRPr>
                    </a:p>
                  </a:txBody>
                  <a:tcPr/>
                </a:tc>
                <a:extLst>
                  <a:ext uri="{0D108BD9-81ED-4DB2-BD59-A6C34878D82A}">
                    <a16:rowId xmlns:a16="http://schemas.microsoft.com/office/drawing/2014/main" val="10001"/>
                  </a:ext>
                </a:extLst>
              </a:tr>
              <a:tr h="1002516">
                <a:tc>
                  <a:txBody>
                    <a:bodyPr/>
                    <a:lstStyle/>
                    <a:p>
                      <a:r>
                        <a:rPr lang="it-IT" sz="1800" b="1" dirty="0">
                          <a:latin typeface="Century Gothic" panose="020B0502020202020204" pitchFamily="34" charset="0"/>
                        </a:rPr>
                        <a:t>Datore di lavoro</a:t>
                      </a:r>
                    </a:p>
                  </a:txBody>
                  <a:tcPr/>
                </a:tc>
                <a:tc>
                  <a:txBody>
                    <a:bodyPr/>
                    <a:lstStyle/>
                    <a:p>
                      <a:pPr algn="just"/>
                      <a:r>
                        <a:rPr lang="it-IT" sz="1800" b="1" i="0" u="none" strike="noStrike" kern="1200" baseline="0" dirty="0">
                          <a:solidFill>
                            <a:schemeClr val="dk1"/>
                          </a:solidFill>
                          <a:latin typeface="Century Gothic" panose="020B0502020202020204" pitchFamily="34" charset="0"/>
                          <a:ea typeface="+mn-ea"/>
                          <a:cs typeface="+mn-cs"/>
                        </a:rPr>
                        <a:t>Procedure: </a:t>
                      </a:r>
                    </a:p>
                    <a:p>
                      <a:pPr algn="just"/>
                      <a:r>
                        <a:rPr lang="it-IT" sz="1800" b="0" i="0" u="none" strike="noStrike" kern="1200" baseline="0" dirty="0">
                          <a:solidFill>
                            <a:schemeClr val="dk1"/>
                          </a:solidFill>
                          <a:latin typeface="Century Gothic" panose="020B0502020202020204" pitchFamily="34" charset="0"/>
                          <a:ea typeface="+mn-ea"/>
                          <a:cs typeface="+mn-cs"/>
                        </a:rPr>
                        <a:t>mancanza di procedure specifiche per la movimentazione di questi pezzi, con divieto di utilizzo di bancali e </a:t>
                      </a:r>
                      <a:r>
                        <a:rPr lang="it-IT" sz="1800" b="0" i="0" u="none" strike="noStrike" kern="1200" baseline="0" dirty="0" err="1">
                          <a:solidFill>
                            <a:schemeClr val="dk1"/>
                          </a:solidFill>
                          <a:latin typeface="Century Gothic" panose="020B0502020202020204" pitchFamily="34" charset="0"/>
                          <a:ea typeface="+mn-ea"/>
                          <a:cs typeface="+mn-cs"/>
                        </a:rPr>
                        <a:t>transpallet</a:t>
                      </a:r>
                      <a:r>
                        <a:rPr lang="it-IT" sz="1800" b="0" i="0" u="none" strike="noStrike" kern="1200" baseline="0" dirty="0">
                          <a:solidFill>
                            <a:schemeClr val="dk1"/>
                          </a:solidFill>
                          <a:latin typeface="Century Gothic" panose="020B0502020202020204" pitchFamily="34" charset="0"/>
                          <a:ea typeface="+mn-ea"/>
                          <a:cs typeface="+mn-cs"/>
                        </a:rPr>
                        <a:t>.</a:t>
                      </a:r>
                      <a:endParaRPr lang="it-IT" sz="1800" dirty="0">
                        <a:latin typeface="Century Gothic" panose="020B050202020202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92241538"/>
      </p:ext>
    </p:extLst>
  </p:cSld>
  <p:clrMapOvr>
    <a:masterClrMapping/>
  </p:clrMapOvr>
  <p:transition spd="slow" advTm="7038"/>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674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667" y="0"/>
            <a:ext cx="9249232" cy="727267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77A62C"/>
              </a:solidFill>
            </a:endParaRPr>
          </a:p>
        </p:txBody>
      </p:sp>
      <p:sp>
        <p:nvSpPr>
          <p:cNvPr id="7" name="Segnaposto numero diapositiva 5"/>
          <p:cNvSpPr txBox="1">
            <a:spLocks/>
          </p:cNvSpPr>
          <p:nvPr/>
        </p:nvSpPr>
        <p:spPr bwMode="auto">
          <a:xfrm>
            <a:off x="8388350" y="6427788"/>
            <a:ext cx="514350" cy="385762"/>
          </a:xfrm>
          <a:prstGeom prst="rect">
            <a:avLst/>
          </a:prstGeom>
          <a:noFill/>
          <a:ln w="9525">
            <a:noFill/>
            <a:miter lim="800000"/>
            <a:headEnd/>
            <a:tailEnd/>
          </a:ln>
        </p:spPr>
        <p:txBody>
          <a:bodyPr/>
          <a:lstStyle/>
          <a:p>
            <a:pPr algn="r"/>
            <a:fld id="{0FED53F8-0170-4006-B778-0B8FE63E1C46}" type="slidenum">
              <a:rPr lang="it-IT" altLang="it-IT" sz="1200">
                <a:latin typeface="Calibri" pitchFamily="34" charset="0"/>
              </a:rPr>
              <a:pPr algn="r"/>
              <a:t>2</a:t>
            </a:fld>
            <a:endParaRPr lang="it-IT" altLang="it-IT" sz="1200" dirty="0">
              <a:latin typeface="Calibri" pitchFamily="34" charset="0"/>
            </a:endParaRPr>
          </a:p>
        </p:txBody>
      </p:sp>
      <p:sp>
        <p:nvSpPr>
          <p:cNvPr id="8" name="CasellaDiTesto 7"/>
          <p:cNvSpPr txBox="1"/>
          <p:nvPr/>
        </p:nvSpPr>
        <p:spPr>
          <a:xfrm>
            <a:off x="6256379" y="5409022"/>
            <a:ext cx="2397775" cy="707886"/>
          </a:xfrm>
          <a:prstGeom prst="rect">
            <a:avLst/>
          </a:prstGeom>
          <a:noFill/>
        </p:spPr>
        <p:txBody>
          <a:bodyPr wrap="square" rtlCol="0">
            <a:spAutoFit/>
          </a:bodyPr>
          <a:lstStyle/>
          <a:p>
            <a:pPr algn="r"/>
            <a:r>
              <a:rPr lang="it-IT" sz="2000" b="1" dirty="0">
                <a:solidFill>
                  <a:prstClr val="black"/>
                </a:solidFill>
                <a:latin typeface="Century Gothic" panose="020B0502020202020204" pitchFamily="34" charset="0"/>
              </a:rPr>
              <a:t>Lavorazione</a:t>
            </a:r>
          </a:p>
          <a:p>
            <a:pPr algn="r"/>
            <a:r>
              <a:rPr lang="it-IT" sz="2000" dirty="0">
                <a:solidFill>
                  <a:prstClr val="black"/>
                </a:solidFill>
                <a:latin typeface="Century Gothic" panose="020B0502020202020204" pitchFamily="34" charset="0"/>
              </a:rPr>
              <a:t>Movimentazione</a:t>
            </a:r>
          </a:p>
        </p:txBody>
      </p:sp>
      <p:sp>
        <p:nvSpPr>
          <p:cNvPr id="9" name="Triangolo isoscele 8"/>
          <p:cNvSpPr/>
          <p:nvPr/>
        </p:nvSpPr>
        <p:spPr>
          <a:xfrm rot="4990496">
            <a:off x="1696122" y="-925416"/>
            <a:ext cx="6130101" cy="8799928"/>
          </a:xfrm>
          <a:prstGeom prst="triangle">
            <a:avLst>
              <a:gd name="adj" fmla="val 637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chemeClr val="accent5">
                  <a:lumMod val="40000"/>
                  <a:lumOff val="60000"/>
                </a:schemeClr>
              </a:solidFill>
            </a:endParaRPr>
          </a:p>
        </p:txBody>
      </p:sp>
      <p:sp>
        <p:nvSpPr>
          <p:cNvPr id="10" name="CasellaDiTesto 9"/>
          <p:cNvSpPr txBox="1"/>
          <p:nvPr/>
        </p:nvSpPr>
        <p:spPr>
          <a:xfrm>
            <a:off x="854304" y="3036171"/>
            <a:ext cx="5381159" cy="1200329"/>
          </a:xfrm>
          <a:prstGeom prst="rect">
            <a:avLst/>
          </a:prstGeom>
          <a:noFill/>
        </p:spPr>
        <p:txBody>
          <a:bodyPr wrap="square" rtlCol="0">
            <a:spAutoFit/>
          </a:bodyPr>
          <a:lstStyle/>
          <a:p>
            <a:r>
              <a:rPr lang="it-IT" sz="3600" b="1" dirty="0" err="1">
                <a:solidFill>
                  <a:prstClr val="black"/>
                </a:solidFill>
                <a:latin typeface="Century Gothic" panose="020B0502020202020204" pitchFamily="34" charset="0"/>
              </a:rPr>
              <a:t>Transpallet</a:t>
            </a:r>
            <a:endParaRPr lang="it-IT" sz="3600" b="1" dirty="0">
              <a:solidFill>
                <a:prstClr val="black"/>
              </a:solidFill>
              <a:latin typeface="Century Gothic" panose="020B0502020202020204" pitchFamily="34" charset="0"/>
            </a:endParaRPr>
          </a:p>
          <a:p>
            <a:r>
              <a:rPr lang="it-IT" sz="3600" b="1" dirty="0">
                <a:solidFill>
                  <a:prstClr val="black"/>
                </a:solidFill>
                <a:latin typeface="Century Gothic" panose="020B0502020202020204" pitchFamily="34" charset="0"/>
              </a:rPr>
              <a:t>Spostamento carico</a:t>
            </a:r>
          </a:p>
        </p:txBody>
      </p:sp>
      <p:sp>
        <p:nvSpPr>
          <p:cNvPr id="12" name="Triangolo isoscele 11"/>
          <p:cNvSpPr/>
          <p:nvPr/>
        </p:nvSpPr>
        <p:spPr>
          <a:xfrm rot="15778833">
            <a:off x="4192494" y="-1201834"/>
            <a:ext cx="3972995" cy="5703343"/>
          </a:xfrm>
          <a:prstGeom prst="triangle">
            <a:avLst>
              <a:gd name="adj" fmla="val 6371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chemeClr val="accent5">
                  <a:lumMod val="40000"/>
                  <a:lumOff val="60000"/>
                </a:schemeClr>
              </a:solidFill>
            </a:endParaRPr>
          </a:p>
        </p:txBody>
      </p:sp>
      <p:sp>
        <p:nvSpPr>
          <p:cNvPr id="11" name="CasellaDiTesto 10"/>
          <p:cNvSpPr txBox="1"/>
          <p:nvPr/>
        </p:nvSpPr>
        <p:spPr>
          <a:xfrm>
            <a:off x="4121995" y="728970"/>
            <a:ext cx="4627155" cy="1015663"/>
          </a:xfrm>
          <a:prstGeom prst="rect">
            <a:avLst/>
          </a:prstGeom>
          <a:noFill/>
        </p:spPr>
        <p:txBody>
          <a:bodyPr wrap="square" rtlCol="0">
            <a:spAutoFit/>
          </a:bodyPr>
          <a:lstStyle/>
          <a:p>
            <a:pPr algn="r" fontAlgn="auto">
              <a:spcBef>
                <a:spcPts val="0"/>
              </a:spcBef>
              <a:spcAft>
                <a:spcPts val="0"/>
              </a:spcAft>
            </a:pPr>
            <a:r>
              <a:rPr lang="it-IT" sz="2000" b="1" dirty="0">
                <a:solidFill>
                  <a:prstClr val="black"/>
                </a:solidFill>
                <a:latin typeface="Century Gothic" panose="020B0502020202020204" pitchFamily="34" charset="0"/>
                <a:cs typeface="+mn-cs"/>
              </a:rPr>
              <a:t>Attrezzature</a:t>
            </a:r>
          </a:p>
          <a:p>
            <a:pPr algn="r" fontAlgn="auto">
              <a:spcBef>
                <a:spcPts val="0"/>
              </a:spcBef>
              <a:spcAft>
                <a:spcPts val="0"/>
              </a:spcAft>
            </a:pPr>
            <a:r>
              <a:rPr lang="it-IT" sz="2000" dirty="0">
                <a:solidFill>
                  <a:prstClr val="black"/>
                </a:solidFill>
                <a:latin typeface="Century Gothic" panose="020B0502020202020204" pitchFamily="34" charset="0"/>
                <a:cs typeface="+mn-cs"/>
              </a:rPr>
              <a:t>Caduta dall’alto di gravi. Spostamento di carico pesante.</a:t>
            </a:r>
          </a:p>
        </p:txBody>
      </p:sp>
    </p:spTree>
    <p:extLst>
      <p:ext uri="{BB962C8B-B14F-4D97-AF65-F5344CB8AC3E}">
        <p14:creationId xmlns:p14="http://schemas.microsoft.com/office/powerpoint/2010/main" val="3745128374"/>
      </p:ext>
    </p:extLst>
  </p:cSld>
  <p:clrMapOvr>
    <a:masterClrMapping/>
  </p:clrMapOvr>
  <p:transition spd="slow" advTm="7038"/>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txBox="1">
            <a:spLocks/>
          </p:cNvSpPr>
          <p:nvPr/>
        </p:nvSpPr>
        <p:spPr bwMode="auto">
          <a:xfrm>
            <a:off x="8388350" y="6427788"/>
            <a:ext cx="514350" cy="385762"/>
          </a:xfrm>
          <a:prstGeom prst="rect">
            <a:avLst/>
          </a:prstGeom>
          <a:noFill/>
          <a:ln w="9525">
            <a:noFill/>
            <a:miter lim="800000"/>
            <a:headEnd/>
            <a:tailEnd/>
          </a:ln>
        </p:spPr>
        <p:txBody>
          <a:bodyPr/>
          <a:lstStyle/>
          <a:p>
            <a:pPr algn="r"/>
            <a:fld id="{0FED53F8-0170-4006-B778-0B8FE63E1C46}" type="slidenum">
              <a:rPr lang="it-IT" altLang="it-IT" sz="1200">
                <a:solidFill>
                  <a:srgbClr val="898989"/>
                </a:solidFill>
                <a:latin typeface="Calibri" pitchFamily="34" charset="0"/>
              </a:rPr>
              <a:pPr algn="r"/>
              <a:t>3</a:t>
            </a:fld>
            <a:endParaRPr lang="it-IT" altLang="it-IT" sz="1200">
              <a:solidFill>
                <a:srgbClr val="898989"/>
              </a:solidFill>
              <a:latin typeface="Calibri" pitchFamily="34" charset="0"/>
            </a:endParaRPr>
          </a:p>
        </p:txBody>
      </p:sp>
      <p:sp>
        <p:nvSpPr>
          <p:cNvPr id="46" name="CasellaDiTesto 3"/>
          <p:cNvSpPr txBox="1">
            <a:spLocks noChangeArrowheads="1"/>
          </p:cNvSpPr>
          <p:nvPr/>
        </p:nvSpPr>
        <p:spPr bwMode="auto">
          <a:xfrm>
            <a:off x="251520" y="0"/>
            <a:ext cx="5328592" cy="46166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2400" b="1" dirty="0">
                <a:solidFill>
                  <a:prstClr val="white"/>
                </a:solidFill>
                <a:latin typeface="Century Gothic" panose="020B0502020202020204" pitchFamily="34" charset="0"/>
                <a:ea typeface="Cambria Math" panose="02040503050406030204" pitchFamily="18" charset="0"/>
                <a:cs typeface="Calibri" panose="020F0502020204030204" pitchFamily="34" charset="0"/>
              </a:rPr>
              <a:t>Descrizione</a:t>
            </a:r>
          </a:p>
        </p:txBody>
      </p:sp>
      <p:sp>
        <p:nvSpPr>
          <p:cNvPr id="4" name="CasellaDiTesto 3"/>
          <p:cNvSpPr txBox="1"/>
          <p:nvPr/>
        </p:nvSpPr>
        <p:spPr>
          <a:xfrm>
            <a:off x="611188" y="909638"/>
            <a:ext cx="8010525" cy="1631216"/>
          </a:xfrm>
          <a:prstGeom prst="rect">
            <a:avLst/>
          </a:prstGeom>
          <a:noFill/>
          <a:ln>
            <a:noFill/>
          </a:ln>
        </p:spPr>
        <p:txBody>
          <a:bodyPr wrap="square" rtlCol="0">
            <a:spAutoFit/>
          </a:bodyPr>
          <a:lstStyle/>
          <a:p>
            <a:pPr algn="just"/>
            <a:r>
              <a:rPr lang="it-IT" sz="2000" b="1" dirty="0">
                <a:solidFill>
                  <a:srgbClr val="FF9933"/>
                </a:solidFill>
                <a:latin typeface="Century Gothic" panose="020B0502020202020204" pitchFamily="34" charset="0"/>
              </a:rPr>
              <a:t>Dove ha avuto origine il problema?</a:t>
            </a:r>
            <a:endParaRPr lang="it-IT" sz="2000" dirty="0">
              <a:solidFill>
                <a:srgbClr val="FF9933"/>
              </a:solidFill>
              <a:latin typeface="Century Gothic" panose="020B0502020202020204" pitchFamily="34" charset="0"/>
            </a:endParaRPr>
          </a:p>
          <a:p>
            <a:pPr algn="just"/>
            <a:r>
              <a:rPr lang="it-IT" sz="2000" dirty="0">
                <a:latin typeface="Century Gothic" panose="020B0502020202020204" pitchFamily="34" charset="0"/>
              </a:rPr>
              <a:t>In un’azienda di trattamento delle giranti per la produzione di energia elettrica, un giovane lavoratore per spostare il “palo” metallico porta girante del peso di 425 kg utilizzava un </a:t>
            </a:r>
            <a:r>
              <a:rPr lang="it-IT" sz="2000" dirty="0" err="1">
                <a:latin typeface="Century Gothic" panose="020B0502020202020204" pitchFamily="34" charset="0"/>
              </a:rPr>
              <a:t>transpallet</a:t>
            </a:r>
            <a:r>
              <a:rPr lang="it-IT" sz="2000" dirty="0">
                <a:latin typeface="Century Gothic" panose="020B0502020202020204" pitchFamily="34" charset="0"/>
              </a:rPr>
              <a:t> a mano ed un piccolo bancale.</a:t>
            </a:r>
          </a:p>
        </p:txBody>
      </p:sp>
      <p:pic>
        <p:nvPicPr>
          <p:cNvPr id="5" name="Immagine 4"/>
          <p:cNvPicPr>
            <a:picLocks noChangeAspect="1"/>
          </p:cNvPicPr>
          <p:nvPr/>
        </p:nvPicPr>
        <p:blipFill>
          <a:blip r:embed="rId3"/>
          <a:stretch>
            <a:fillRect/>
          </a:stretch>
        </p:blipFill>
        <p:spPr>
          <a:xfrm>
            <a:off x="1121989" y="2673350"/>
            <a:ext cx="6988922" cy="3905250"/>
          </a:xfrm>
          <a:prstGeom prst="rect">
            <a:avLst/>
          </a:prstGeom>
        </p:spPr>
      </p:pic>
    </p:spTree>
    <p:extLst>
      <p:ext uri="{BB962C8B-B14F-4D97-AF65-F5344CB8AC3E}">
        <p14:creationId xmlns:p14="http://schemas.microsoft.com/office/powerpoint/2010/main" val="1362108665"/>
      </p:ext>
    </p:extLst>
  </p:cSld>
  <p:clrMapOvr>
    <a:masterClrMapping/>
  </p:clrMapOvr>
  <p:transition spd="slow" advTm="7038"/>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txBox="1">
            <a:spLocks/>
          </p:cNvSpPr>
          <p:nvPr/>
        </p:nvSpPr>
        <p:spPr bwMode="auto">
          <a:xfrm>
            <a:off x="8388350" y="6427788"/>
            <a:ext cx="514350" cy="385762"/>
          </a:xfrm>
          <a:prstGeom prst="rect">
            <a:avLst/>
          </a:prstGeom>
          <a:noFill/>
          <a:ln w="9525">
            <a:noFill/>
            <a:miter lim="800000"/>
            <a:headEnd/>
            <a:tailEnd/>
          </a:ln>
        </p:spPr>
        <p:txBody>
          <a:bodyPr/>
          <a:lstStyle/>
          <a:p>
            <a:pPr algn="r"/>
            <a:fld id="{0FED53F8-0170-4006-B778-0B8FE63E1C46}" type="slidenum">
              <a:rPr lang="it-IT" altLang="it-IT" sz="1200">
                <a:solidFill>
                  <a:srgbClr val="898989"/>
                </a:solidFill>
                <a:latin typeface="Calibri" pitchFamily="34" charset="0"/>
              </a:rPr>
              <a:pPr algn="r"/>
              <a:t>4</a:t>
            </a:fld>
            <a:endParaRPr lang="it-IT" altLang="it-IT" sz="1200">
              <a:solidFill>
                <a:srgbClr val="898989"/>
              </a:solidFill>
              <a:latin typeface="Calibri" pitchFamily="34" charset="0"/>
            </a:endParaRPr>
          </a:p>
        </p:txBody>
      </p:sp>
      <p:sp>
        <p:nvSpPr>
          <p:cNvPr id="46" name="CasellaDiTesto 3"/>
          <p:cNvSpPr txBox="1">
            <a:spLocks noChangeArrowheads="1"/>
          </p:cNvSpPr>
          <p:nvPr/>
        </p:nvSpPr>
        <p:spPr bwMode="auto">
          <a:xfrm>
            <a:off x="251520" y="0"/>
            <a:ext cx="5328592" cy="46166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2400" b="1" dirty="0">
                <a:solidFill>
                  <a:prstClr val="white"/>
                </a:solidFill>
                <a:latin typeface="Century Gothic" panose="020B0502020202020204" pitchFamily="34" charset="0"/>
                <a:ea typeface="Cambria Math" panose="02040503050406030204" pitchFamily="18" charset="0"/>
                <a:cs typeface="Calibri" panose="020F0502020204030204" pitchFamily="34" charset="0"/>
              </a:rPr>
              <a:t>Descrizione</a:t>
            </a:r>
          </a:p>
        </p:txBody>
      </p:sp>
      <p:sp>
        <p:nvSpPr>
          <p:cNvPr id="4" name="CasellaDiTesto 3"/>
          <p:cNvSpPr txBox="1"/>
          <p:nvPr/>
        </p:nvSpPr>
        <p:spPr>
          <a:xfrm>
            <a:off x="611188" y="909638"/>
            <a:ext cx="3960811" cy="2246769"/>
          </a:xfrm>
          <a:prstGeom prst="rect">
            <a:avLst/>
          </a:prstGeom>
          <a:noFill/>
          <a:ln>
            <a:noFill/>
          </a:ln>
        </p:spPr>
        <p:txBody>
          <a:bodyPr wrap="square" rtlCol="0">
            <a:spAutoFit/>
          </a:bodyPr>
          <a:lstStyle/>
          <a:p>
            <a:pPr algn="just"/>
            <a:r>
              <a:rPr lang="it-IT" sz="2000" b="1" dirty="0">
                <a:solidFill>
                  <a:srgbClr val="FF9933"/>
                </a:solidFill>
                <a:latin typeface="Century Gothic" panose="020B0502020202020204" pitchFamily="34" charset="0"/>
              </a:rPr>
              <a:t>Cosa è successo?</a:t>
            </a:r>
          </a:p>
          <a:p>
            <a:pPr algn="just"/>
            <a:r>
              <a:rPr lang="it-IT" sz="2000" dirty="0">
                <a:latin typeface="Century Gothic" panose="020B0502020202020204" pitchFamily="34" charset="0"/>
              </a:rPr>
              <a:t>Durante la movimentazione il pezzo rotolava a terra, il lavoratore cercava di fermare la caduta del pezzo con la mano, che veniva trascinata a terra dallo stesso. </a:t>
            </a:r>
          </a:p>
        </p:txBody>
      </p:sp>
      <p:sp>
        <p:nvSpPr>
          <p:cNvPr id="2" name="Rettangolo 1"/>
          <p:cNvSpPr/>
          <p:nvPr/>
        </p:nvSpPr>
        <p:spPr>
          <a:xfrm>
            <a:off x="635000" y="4600755"/>
            <a:ext cx="8010525" cy="1631216"/>
          </a:xfrm>
          <a:prstGeom prst="rect">
            <a:avLst/>
          </a:prstGeom>
        </p:spPr>
        <p:txBody>
          <a:bodyPr wrap="square">
            <a:spAutoFit/>
          </a:bodyPr>
          <a:lstStyle/>
          <a:p>
            <a:pPr algn="just"/>
            <a:r>
              <a:rPr lang="it-IT" sz="2000" b="1" dirty="0">
                <a:solidFill>
                  <a:srgbClr val="FF9933"/>
                </a:solidFill>
                <a:latin typeface="Century Gothic" panose="020B0502020202020204" pitchFamily="34" charset="0"/>
              </a:rPr>
              <a:t>Esito del trauma:</a:t>
            </a:r>
          </a:p>
          <a:p>
            <a:pPr marL="342900" indent="-342900" algn="just">
              <a:buFont typeface="Arial" panose="020B0604020202020204" pitchFamily="34" charset="0"/>
              <a:buChar char="•"/>
            </a:pPr>
            <a:r>
              <a:rPr lang="it-IT" sz="2000" dirty="0">
                <a:latin typeface="Century Gothic" panose="020B0502020202020204" pitchFamily="34" charset="0"/>
              </a:rPr>
              <a:t>Amputazione della prima falange del 2° dito mano sinistra e grave schiacciamento del 3° dito mano sinistra.</a:t>
            </a:r>
          </a:p>
          <a:p>
            <a:pPr marL="342900" indent="-342900" algn="just">
              <a:buFont typeface="Arial" panose="020B0604020202020204" pitchFamily="34" charset="0"/>
              <a:buChar char="•"/>
            </a:pPr>
            <a:r>
              <a:rPr lang="it-IT" sz="2000" dirty="0">
                <a:latin typeface="Century Gothic" panose="020B0502020202020204" pitchFamily="34" charset="0"/>
              </a:rPr>
              <a:t>147 giorni di infortunio.</a:t>
            </a:r>
          </a:p>
          <a:p>
            <a:pPr marL="342900" indent="-342900" algn="just">
              <a:buFont typeface="Arial" panose="020B0604020202020204" pitchFamily="34" charset="0"/>
              <a:buChar char="•"/>
            </a:pPr>
            <a:r>
              <a:rPr lang="it-IT" sz="2000" dirty="0">
                <a:latin typeface="Century Gothic" panose="020B0502020202020204" pitchFamily="34" charset="0"/>
              </a:rPr>
              <a:t>Postumi permanenti con 6 punti INAIL di invalidità.</a:t>
            </a:r>
          </a:p>
        </p:txBody>
      </p:sp>
      <p:sp>
        <p:nvSpPr>
          <p:cNvPr id="9" name="object 49"/>
          <p:cNvSpPr/>
          <p:nvPr/>
        </p:nvSpPr>
        <p:spPr>
          <a:xfrm>
            <a:off x="4842003" y="1268977"/>
            <a:ext cx="3779710" cy="2160356"/>
          </a:xfrm>
          <a:prstGeom prst="rect">
            <a:avLst/>
          </a:prstGeom>
          <a:blipFill>
            <a:blip r:embed="rId3" cstate="print"/>
            <a:stretch>
              <a:fillRect/>
            </a:stretch>
          </a:blipFill>
        </p:spPr>
        <p:txBody>
          <a:bodyPr wrap="square" lIns="0" tIns="0" rIns="0" bIns="0" rtlCol="0"/>
          <a:lstStyle/>
          <a:p>
            <a:endParaRPr/>
          </a:p>
        </p:txBody>
      </p:sp>
      <p:sp>
        <p:nvSpPr>
          <p:cNvPr id="3" name="Rettangolo 2"/>
          <p:cNvSpPr/>
          <p:nvPr/>
        </p:nvSpPr>
        <p:spPr>
          <a:xfrm>
            <a:off x="611187" y="3561489"/>
            <a:ext cx="8010525" cy="707886"/>
          </a:xfrm>
          <a:prstGeom prst="rect">
            <a:avLst/>
          </a:prstGeom>
        </p:spPr>
        <p:txBody>
          <a:bodyPr wrap="square">
            <a:spAutoFit/>
          </a:bodyPr>
          <a:lstStyle/>
          <a:p>
            <a:pPr algn="just"/>
            <a:r>
              <a:rPr lang="it-IT" sz="2000" b="1" dirty="0">
                <a:solidFill>
                  <a:srgbClr val="FF9933"/>
                </a:solidFill>
                <a:latin typeface="Century Gothic" panose="020B0502020202020204" pitchFamily="34" charset="0"/>
              </a:rPr>
              <a:t>Contatto:</a:t>
            </a:r>
          </a:p>
          <a:p>
            <a:pPr algn="just"/>
            <a:r>
              <a:rPr lang="it-IT" sz="2000" dirty="0">
                <a:latin typeface="Century Gothic" panose="020B0502020202020204" pitchFamily="34" charset="0"/>
              </a:rPr>
              <a:t>Schiacciamento delle dita tra il pezzo in caduta e il pavimento.</a:t>
            </a:r>
          </a:p>
        </p:txBody>
      </p:sp>
    </p:spTree>
    <p:extLst>
      <p:ext uri="{BB962C8B-B14F-4D97-AF65-F5344CB8AC3E}">
        <p14:creationId xmlns:p14="http://schemas.microsoft.com/office/powerpoint/2010/main" val="1392479472"/>
      </p:ext>
    </p:extLst>
  </p:cSld>
  <p:clrMapOvr>
    <a:masterClrMapping/>
  </p:clrMapOvr>
  <p:transition spd="slow" advTm="7038"/>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txBox="1">
            <a:spLocks/>
          </p:cNvSpPr>
          <p:nvPr/>
        </p:nvSpPr>
        <p:spPr bwMode="auto">
          <a:xfrm>
            <a:off x="8388350" y="6427788"/>
            <a:ext cx="514350" cy="385762"/>
          </a:xfrm>
          <a:prstGeom prst="rect">
            <a:avLst/>
          </a:prstGeom>
          <a:noFill/>
          <a:ln w="9525">
            <a:noFill/>
            <a:miter lim="800000"/>
            <a:headEnd/>
            <a:tailEnd/>
          </a:ln>
        </p:spPr>
        <p:txBody>
          <a:bodyPr/>
          <a:lstStyle/>
          <a:p>
            <a:pPr algn="r"/>
            <a:fld id="{0FED53F8-0170-4006-B778-0B8FE63E1C46}" type="slidenum">
              <a:rPr lang="it-IT" altLang="it-IT" sz="1200">
                <a:solidFill>
                  <a:srgbClr val="898989"/>
                </a:solidFill>
                <a:latin typeface="Calibri" pitchFamily="34" charset="0"/>
              </a:rPr>
              <a:pPr algn="r"/>
              <a:t>5</a:t>
            </a:fld>
            <a:endParaRPr lang="it-IT" altLang="it-IT" sz="1200">
              <a:solidFill>
                <a:srgbClr val="898989"/>
              </a:solidFill>
              <a:latin typeface="Calibri" pitchFamily="34" charset="0"/>
            </a:endParaRPr>
          </a:p>
        </p:txBody>
      </p:sp>
      <p:sp>
        <p:nvSpPr>
          <p:cNvPr id="46" name="CasellaDiTesto 3"/>
          <p:cNvSpPr txBox="1">
            <a:spLocks noChangeArrowheads="1"/>
          </p:cNvSpPr>
          <p:nvPr/>
        </p:nvSpPr>
        <p:spPr bwMode="auto">
          <a:xfrm>
            <a:off x="251520" y="0"/>
            <a:ext cx="7163152" cy="46166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2400" b="1" dirty="0">
                <a:solidFill>
                  <a:prstClr val="white"/>
                </a:solidFill>
                <a:latin typeface="Century Gothic" panose="020B0502020202020204" pitchFamily="34" charset="0"/>
                <a:ea typeface="Cambria Math" panose="02040503050406030204" pitchFamily="18" charset="0"/>
                <a:cs typeface="Calibri" panose="020F0502020204030204" pitchFamily="34" charset="0"/>
              </a:rPr>
              <a:t>Perché è avvenuto l’infortunio</a:t>
            </a:r>
          </a:p>
        </p:txBody>
      </p:sp>
      <p:sp>
        <p:nvSpPr>
          <p:cNvPr id="4" name="CasellaDiTesto 3"/>
          <p:cNvSpPr txBox="1"/>
          <p:nvPr/>
        </p:nvSpPr>
        <p:spPr>
          <a:xfrm>
            <a:off x="611188" y="909638"/>
            <a:ext cx="8010525" cy="2246769"/>
          </a:xfrm>
          <a:prstGeom prst="rect">
            <a:avLst/>
          </a:prstGeom>
          <a:noFill/>
          <a:ln>
            <a:noFill/>
          </a:ln>
        </p:spPr>
        <p:txBody>
          <a:bodyPr wrap="square" rtlCol="0">
            <a:spAutoFit/>
          </a:bodyPr>
          <a:lstStyle/>
          <a:p>
            <a:pPr marL="342900" indent="-342900" algn="just">
              <a:buFont typeface="Arial" panose="020B0604020202020204" pitchFamily="34" charset="0"/>
              <a:buChar char="•"/>
            </a:pPr>
            <a:r>
              <a:rPr lang="it-IT" sz="2000" dirty="0">
                <a:latin typeface="Century Gothic" panose="020B0502020202020204" pitchFamily="34" charset="0"/>
              </a:rPr>
              <a:t>Errore di manovra nello spostamento del pezzo con il transpallet anziché utilizzare il carroponte.</a:t>
            </a:r>
          </a:p>
          <a:p>
            <a:pPr marL="342900" indent="-342900" algn="just">
              <a:buFont typeface="Arial" panose="020B0604020202020204" pitchFamily="34" charset="0"/>
              <a:buChar char="•"/>
            </a:pPr>
            <a:r>
              <a:rPr lang="it-IT" sz="2000" dirty="0">
                <a:latin typeface="Century Gothic" panose="020B0502020202020204" pitchFamily="34" charset="0"/>
              </a:rPr>
              <a:t>Mancanza di cunei e/o bloccaggio del pezzo sul bancale per garantirne la stabilità.</a:t>
            </a:r>
          </a:p>
          <a:p>
            <a:pPr marL="342900" indent="-342900" algn="just">
              <a:buFont typeface="Arial" panose="020B0604020202020204" pitchFamily="34" charset="0"/>
              <a:buChar char="•"/>
            </a:pPr>
            <a:r>
              <a:rPr lang="it-IT" sz="2000" dirty="0">
                <a:latin typeface="Century Gothic" panose="020B0502020202020204" pitchFamily="34" charset="0"/>
              </a:rPr>
              <a:t>Errore di manovra di un collega di lavoro che presumibilmente urtava il pezzo con il timone del </a:t>
            </a:r>
            <a:r>
              <a:rPr lang="it-IT" sz="2000" dirty="0" err="1">
                <a:latin typeface="Century Gothic" panose="020B0502020202020204" pitchFamily="34" charset="0"/>
              </a:rPr>
              <a:t>transpallet</a:t>
            </a:r>
            <a:r>
              <a:rPr lang="it-IT" sz="2000" dirty="0">
                <a:latin typeface="Century Gothic" panose="020B0502020202020204" pitchFamily="34" charset="0"/>
              </a:rPr>
              <a:t>, facendolo cadere dal bancale.</a:t>
            </a:r>
          </a:p>
        </p:txBody>
      </p:sp>
      <p:sp>
        <p:nvSpPr>
          <p:cNvPr id="2" name="Rettangolo 1"/>
          <p:cNvSpPr/>
          <p:nvPr/>
        </p:nvSpPr>
        <p:spPr>
          <a:xfrm>
            <a:off x="611188" y="3609002"/>
            <a:ext cx="8010525" cy="1938992"/>
          </a:xfrm>
          <a:prstGeom prst="rect">
            <a:avLst/>
          </a:prstGeom>
        </p:spPr>
        <p:txBody>
          <a:bodyPr wrap="square">
            <a:spAutoFit/>
          </a:bodyPr>
          <a:lstStyle/>
          <a:p>
            <a:pPr algn="just"/>
            <a:r>
              <a:rPr lang="it-IT" sz="2000" dirty="0">
                <a:solidFill>
                  <a:srgbClr val="FF9933"/>
                </a:solidFill>
                <a:latin typeface="Century Gothic" panose="020B0502020202020204" pitchFamily="34" charset="0"/>
              </a:rPr>
              <a:t>Modulatori del contatto:</a:t>
            </a:r>
          </a:p>
          <a:p>
            <a:pPr algn="just"/>
            <a:r>
              <a:rPr lang="it-IT" sz="2000" dirty="0">
                <a:latin typeface="Century Gothic" panose="020B0502020202020204" pitchFamily="34" charset="0"/>
              </a:rPr>
              <a:t>Errore estemporaneo dell’infortunato per gesto istintivo di trattenuta del pezzo in rotolamento dal bancale al pavimento, favorito anche dalla falsa percezione di un peso più contenuto del reale (meno di 100 kg, contro un peso reale del pezzo di 425 kg).</a:t>
            </a:r>
          </a:p>
        </p:txBody>
      </p:sp>
    </p:spTree>
    <p:extLst>
      <p:ext uri="{BB962C8B-B14F-4D97-AF65-F5344CB8AC3E}">
        <p14:creationId xmlns:p14="http://schemas.microsoft.com/office/powerpoint/2010/main" val="3886376927"/>
      </p:ext>
    </p:extLst>
  </p:cSld>
  <p:clrMapOvr>
    <a:masterClrMapping/>
  </p:clrMapOvr>
  <p:transition spd="slow" advTm="7038"/>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txBox="1">
            <a:spLocks/>
          </p:cNvSpPr>
          <p:nvPr/>
        </p:nvSpPr>
        <p:spPr bwMode="auto">
          <a:xfrm>
            <a:off x="8388350" y="6427788"/>
            <a:ext cx="514350" cy="385762"/>
          </a:xfrm>
          <a:prstGeom prst="rect">
            <a:avLst/>
          </a:prstGeom>
          <a:noFill/>
          <a:ln w="9525">
            <a:noFill/>
            <a:miter lim="800000"/>
            <a:headEnd/>
            <a:tailEnd/>
          </a:ln>
        </p:spPr>
        <p:txBody>
          <a:bodyPr/>
          <a:lstStyle/>
          <a:p>
            <a:pPr algn="r"/>
            <a:fld id="{0FED53F8-0170-4006-B778-0B8FE63E1C46}" type="slidenum">
              <a:rPr lang="it-IT" altLang="it-IT" sz="1200">
                <a:solidFill>
                  <a:srgbClr val="898989"/>
                </a:solidFill>
                <a:latin typeface="Calibri" pitchFamily="34" charset="0"/>
              </a:rPr>
              <a:pPr algn="r"/>
              <a:t>6</a:t>
            </a:fld>
            <a:endParaRPr lang="it-IT" altLang="it-IT" sz="1200">
              <a:solidFill>
                <a:srgbClr val="898989"/>
              </a:solidFill>
              <a:latin typeface="Calibri" pitchFamily="34" charset="0"/>
            </a:endParaRPr>
          </a:p>
        </p:txBody>
      </p:sp>
      <p:sp>
        <p:nvSpPr>
          <p:cNvPr id="46" name="CasellaDiTesto 3"/>
          <p:cNvSpPr txBox="1">
            <a:spLocks noChangeArrowheads="1"/>
          </p:cNvSpPr>
          <p:nvPr/>
        </p:nvSpPr>
        <p:spPr bwMode="auto">
          <a:xfrm>
            <a:off x="251520" y="0"/>
            <a:ext cx="7163152" cy="46166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2400" b="1" dirty="0">
                <a:solidFill>
                  <a:prstClr val="white"/>
                </a:solidFill>
                <a:latin typeface="Century Gothic" panose="020B0502020202020204" pitchFamily="34" charset="0"/>
                <a:ea typeface="Cambria Math" panose="02040503050406030204" pitchFamily="18" charset="0"/>
                <a:cs typeface="Calibri" panose="020F0502020204030204" pitchFamily="34" charset="0"/>
              </a:rPr>
              <a:t>Perché è avvenuto l’infortunio</a:t>
            </a:r>
          </a:p>
        </p:txBody>
      </p:sp>
      <p:sp>
        <p:nvSpPr>
          <p:cNvPr id="4" name="CasellaDiTesto 3"/>
          <p:cNvSpPr txBox="1"/>
          <p:nvPr/>
        </p:nvSpPr>
        <p:spPr>
          <a:xfrm>
            <a:off x="611188" y="878750"/>
            <a:ext cx="8010525" cy="2246769"/>
          </a:xfrm>
          <a:prstGeom prst="rect">
            <a:avLst/>
          </a:prstGeom>
          <a:noFill/>
          <a:ln>
            <a:noFill/>
          </a:ln>
        </p:spPr>
        <p:txBody>
          <a:bodyPr wrap="square" rtlCol="0">
            <a:spAutoFit/>
          </a:bodyPr>
          <a:lstStyle/>
          <a:p>
            <a:pPr algn="just"/>
            <a:r>
              <a:rPr lang="it-IT" sz="2000" b="1" dirty="0">
                <a:solidFill>
                  <a:srgbClr val="FF9933"/>
                </a:solidFill>
                <a:latin typeface="Century Gothic" panose="020B0502020202020204" pitchFamily="34" charset="0"/>
              </a:rPr>
              <a:t>Criticità organizzative alla base dell’evento:</a:t>
            </a:r>
          </a:p>
          <a:p>
            <a:pPr marL="342900" indent="-342900" algn="just">
              <a:buFont typeface="Arial" panose="020B0604020202020204" pitchFamily="34" charset="0"/>
              <a:buChar char="•"/>
            </a:pPr>
            <a:r>
              <a:rPr lang="it-IT" sz="2000" dirty="0">
                <a:latin typeface="Century Gothic" panose="020B0502020202020204" pitchFamily="34" charset="0"/>
              </a:rPr>
              <a:t>Mancanza di “selle” specifiche per la movimentazione in sicurezza di quel tipo di attrezzatura.</a:t>
            </a:r>
          </a:p>
          <a:p>
            <a:pPr marL="342900" indent="-342900" algn="just">
              <a:buFont typeface="Arial" panose="020B0604020202020204" pitchFamily="34" charset="0"/>
              <a:buChar char="•"/>
            </a:pPr>
            <a:r>
              <a:rPr lang="it-IT" sz="2000" dirty="0">
                <a:latin typeface="Century Gothic" panose="020B0502020202020204" pitchFamily="34" charset="0"/>
              </a:rPr>
              <a:t>Mancanza di procedure specifiche per la movimentazione di questi pezzi, contenenti il divieto di utilizzo di bancali e </a:t>
            </a:r>
            <a:r>
              <a:rPr lang="it-IT" sz="2000" dirty="0" err="1">
                <a:latin typeface="Century Gothic" panose="020B0502020202020204" pitchFamily="34" charset="0"/>
              </a:rPr>
              <a:t>transpallet</a:t>
            </a:r>
            <a:r>
              <a:rPr lang="it-IT" sz="2000" dirty="0">
                <a:latin typeface="Century Gothic" panose="020B0502020202020204" pitchFamily="34" charset="0"/>
              </a:rPr>
              <a:t>.</a:t>
            </a:r>
          </a:p>
          <a:p>
            <a:pPr marL="342900" indent="-342900" algn="just">
              <a:buFont typeface="Arial" panose="020B0604020202020204" pitchFamily="34" charset="0"/>
              <a:buChar char="•"/>
            </a:pPr>
            <a:endParaRPr lang="it-IT" sz="2000" dirty="0">
              <a:latin typeface="Century Gothic" panose="020B0502020202020204" pitchFamily="34" charset="0"/>
            </a:endParaRPr>
          </a:p>
        </p:txBody>
      </p:sp>
      <p:pic>
        <p:nvPicPr>
          <p:cNvPr id="8" name="Immagine 7"/>
          <p:cNvPicPr>
            <a:picLocks noChangeAspect="1"/>
          </p:cNvPicPr>
          <p:nvPr/>
        </p:nvPicPr>
        <p:blipFill rotWithShape="1">
          <a:blip r:embed="rId3">
            <a:extLst>
              <a:ext uri="{BEBA8EAE-BF5A-486C-A8C5-ECC9F3942E4B}">
                <a14:imgProps xmlns:a14="http://schemas.microsoft.com/office/drawing/2010/main">
                  <a14:imgLayer r:embed="rId4">
                    <a14:imgEffect>
                      <a14:backgroundRemoval t="16192" b="98399" l="21800" r="99300">
                        <a14:foregroundMark x1="44700" y1="31851" x2="44700" y2="31851"/>
                        <a14:foregroundMark x1="39400" y1="56050" x2="39400" y2="56050"/>
                        <a14:foregroundMark x1="68800" y1="49466" x2="68800" y2="49466"/>
                        <a14:foregroundMark x1="75400" y1="69929" x2="75400" y2="69929"/>
                      </a14:backgroundRemoval>
                    </a14:imgEffect>
                  </a14:imgLayer>
                </a14:imgProps>
              </a:ext>
              <a:ext uri="{28A0092B-C50C-407E-A947-70E740481C1C}">
                <a14:useLocalDpi xmlns:a14="http://schemas.microsoft.com/office/drawing/2010/main" val="0"/>
              </a:ext>
            </a:extLst>
          </a:blip>
          <a:srcRect l="18093" t="13802"/>
          <a:stretch/>
        </p:blipFill>
        <p:spPr>
          <a:xfrm>
            <a:off x="2157384" y="3580913"/>
            <a:ext cx="4918132" cy="2908787"/>
          </a:xfrm>
          <a:prstGeom prst="rect">
            <a:avLst/>
          </a:prstGeom>
        </p:spPr>
      </p:pic>
      <p:pic>
        <p:nvPicPr>
          <p:cNvPr id="2" name="Immagin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9199" y="3193493"/>
            <a:ext cx="1335027" cy="1286259"/>
          </a:xfrm>
          <a:prstGeom prst="rect">
            <a:avLst/>
          </a:prstGeom>
        </p:spPr>
      </p:pic>
    </p:spTree>
    <p:extLst>
      <p:ext uri="{BB962C8B-B14F-4D97-AF65-F5344CB8AC3E}">
        <p14:creationId xmlns:p14="http://schemas.microsoft.com/office/powerpoint/2010/main" val="1679997661"/>
      </p:ext>
    </p:extLst>
  </p:cSld>
  <p:clrMapOvr>
    <a:masterClrMapping/>
  </p:clrMapOvr>
  <p:transition spd="slow" advTm="7038"/>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txBox="1">
            <a:spLocks/>
          </p:cNvSpPr>
          <p:nvPr/>
        </p:nvSpPr>
        <p:spPr bwMode="auto">
          <a:xfrm>
            <a:off x="8388350" y="6427788"/>
            <a:ext cx="514350" cy="385762"/>
          </a:xfrm>
          <a:prstGeom prst="rect">
            <a:avLst/>
          </a:prstGeom>
          <a:noFill/>
          <a:ln w="9525">
            <a:noFill/>
            <a:miter lim="800000"/>
            <a:headEnd/>
            <a:tailEnd/>
          </a:ln>
        </p:spPr>
        <p:txBody>
          <a:bodyPr/>
          <a:lstStyle/>
          <a:p>
            <a:pPr algn="r"/>
            <a:fld id="{0FED53F8-0170-4006-B778-0B8FE63E1C46}" type="slidenum">
              <a:rPr lang="it-IT" altLang="it-IT" sz="1200">
                <a:solidFill>
                  <a:srgbClr val="898989"/>
                </a:solidFill>
                <a:latin typeface="Calibri" pitchFamily="34" charset="0"/>
              </a:rPr>
              <a:pPr algn="r"/>
              <a:t>7</a:t>
            </a:fld>
            <a:endParaRPr lang="it-IT" altLang="it-IT" sz="1200">
              <a:solidFill>
                <a:srgbClr val="898989"/>
              </a:solidFill>
              <a:latin typeface="Calibri" pitchFamily="34" charset="0"/>
            </a:endParaRPr>
          </a:p>
        </p:txBody>
      </p:sp>
      <p:sp>
        <p:nvSpPr>
          <p:cNvPr id="46" name="CasellaDiTesto 3"/>
          <p:cNvSpPr txBox="1">
            <a:spLocks noChangeArrowheads="1"/>
          </p:cNvSpPr>
          <p:nvPr/>
        </p:nvSpPr>
        <p:spPr bwMode="auto">
          <a:xfrm>
            <a:off x="251520" y="0"/>
            <a:ext cx="7163152" cy="46166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2400" b="1" dirty="0">
                <a:solidFill>
                  <a:prstClr val="white"/>
                </a:solidFill>
                <a:latin typeface="Century Gothic" panose="020B0502020202020204" pitchFamily="34" charset="0"/>
                <a:ea typeface="Cambria Math" panose="02040503050406030204" pitchFamily="18" charset="0"/>
                <a:cs typeface="Calibri" panose="020F0502020204030204" pitchFamily="34" charset="0"/>
              </a:rPr>
              <a:t>Come prevenire</a:t>
            </a:r>
          </a:p>
        </p:txBody>
      </p:sp>
      <p:sp>
        <p:nvSpPr>
          <p:cNvPr id="6" name="CasellaDiTesto 5"/>
          <p:cNvSpPr txBox="1"/>
          <p:nvPr/>
        </p:nvSpPr>
        <p:spPr>
          <a:xfrm>
            <a:off x="611188" y="909639"/>
            <a:ext cx="8010525" cy="2246769"/>
          </a:xfrm>
          <a:prstGeom prst="rect">
            <a:avLst/>
          </a:prstGeom>
          <a:noFill/>
          <a:ln>
            <a:noFill/>
          </a:ln>
        </p:spPr>
        <p:txBody>
          <a:bodyPr wrap="square" rtlCol="0">
            <a:spAutoFit/>
          </a:bodyPr>
          <a:lstStyle/>
          <a:p>
            <a:pPr algn="just"/>
            <a:r>
              <a:rPr lang="it-IT" sz="2000" b="1" dirty="0">
                <a:solidFill>
                  <a:srgbClr val="FF9933"/>
                </a:solidFill>
                <a:latin typeface="Century Gothic" panose="020B0502020202020204" pitchFamily="34" charset="0"/>
                <a:cs typeface="Calibri" panose="020F0502020204030204" pitchFamily="34" charset="0"/>
              </a:rPr>
              <a:t>Le azioni di prevenzione</a:t>
            </a:r>
            <a:endParaRPr lang="it-IT" sz="2000" dirty="0">
              <a:latin typeface="Century Gothic" panose="020B0502020202020204" pitchFamily="34" charset="0"/>
            </a:endParaRPr>
          </a:p>
          <a:p>
            <a:pPr marL="342900" indent="-342900" algn="just">
              <a:buFont typeface="Arial" panose="020B0604020202020204" pitchFamily="34" charset="0"/>
              <a:buChar char="•"/>
            </a:pPr>
            <a:r>
              <a:rPr lang="it-IT" sz="2000" dirty="0">
                <a:latin typeface="Century Gothic" panose="020B0502020202020204" pitchFamily="34" charset="0"/>
              </a:rPr>
              <a:t>Predisposizione di una buona Valutazione del Rischi sulla movimentazione dei carichi ed adozione di una specifica “procedura di lavoro sicuro” per la movimentazione e lo stoccaggio in sicurezza dei carichi pesanti, specie di quelli di forma irregolare che possono spostarsi e rotolare durante la movimentazione;</a:t>
            </a: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4615" y="3248998"/>
            <a:ext cx="5130057" cy="2941658"/>
          </a:xfrm>
          <a:prstGeom prst="rect">
            <a:avLst/>
          </a:prstGeom>
        </p:spPr>
      </p:pic>
    </p:spTree>
    <p:extLst>
      <p:ext uri="{BB962C8B-B14F-4D97-AF65-F5344CB8AC3E}">
        <p14:creationId xmlns:p14="http://schemas.microsoft.com/office/powerpoint/2010/main" val="1141266318"/>
      </p:ext>
    </p:extLst>
  </p:cSld>
  <p:clrMapOvr>
    <a:masterClrMapping/>
  </p:clrMapOvr>
  <p:transition spd="slow" advTm="7038"/>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txBox="1">
            <a:spLocks/>
          </p:cNvSpPr>
          <p:nvPr/>
        </p:nvSpPr>
        <p:spPr bwMode="auto">
          <a:xfrm>
            <a:off x="8388350" y="6427788"/>
            <a:ext cx="514350" cy="385762"/>
          </a:xfrm>
          <a:prstGeom prst="rect">
            <a:avLst/>
          </a:prstGeom>
          <a:noFill/>
          <a:ln w="9525">
            <a:noFill/>
            <a:miter lim="800000"/>
            <a:headEnd/>
            <a:tailEnd/>
          </a:ln>
        </p:spPr>
        <p:txBody>
          <a:bodyPr/>
          <a:lstStyle/>
          <a:p>
            <a:pPr algn="r"/>
            <a:fld id="{0FED53F8-0170-4006-B778-0B8FE63E1C46}" type="slidenum">
              <a:rPr lang="it-IT" altLang="it-IT" sz="1200">
                <a:solidFill>
                  <a:srgbClr val="898989"/>
                </a:solidFill>
                <a:latin typeface="Calibri" pitchFamily="34" charset="0"/>
              </a:rPr>
              <a:pPr algn="r"/>
              <a:t>8</a:t>
            </a:fld>
            <a:endParaRPr lang="it-IT" altLang="it-IT" sz="1200">
              <a:solidFill>
                <a:srgbClr val="898989"/>
              </a:solidFill>
              <a:latin typeface="Calibri" pitchFamily="34" charset="0"/>
            </a:endParaRPr>
          </a:p>
        </p:txBody>
      </p:sp>
      <p:sp>
        <p:nvSpPr>
          <p:cNvPr id="46" name="CasellaDiTesto 3"/>
          <p:cNvSpPr txBox="1">
            <a:spLocks noChangeArrowheads="1"/>
          </p:cNvSpPr>
          <p:nvPr/>
        </p:nvSpPr>
        <p:spPr bwMode="auto">
          <a:xfrm>
            <a:off x="251520" y="0"/>
            <a:ext cx="7163152" cy="46166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2400" b="1" dirty="0">
                <a:solidFill>
                  <a:prstClr val="white"/>
                </a:solidFill>
                <a:latin typeface="Century Gothic" panose="020B0502020202020204" pitchFamily="34" charset="0"/>
                <a:ea typeface="Cambria Math" panose="02040503050406030204" pitchFamily="18" charset="0"/>
                <a:cs typeface="Calibri" panose="020F0502020204030204" pitchFamily="34" charset="0"/>
              </a:rPr>
              <a:t>Come prevenire</a:t>
            </a:r>
          </a:p>
        </p:txBody>
      </p:sp>
      <p:sp>
        <p:nvSpPr>
          <p:cNvPr id="6" name="CasellaDiTesto 5"/>
          <p:cNvSpPr txBox="1"/>
          <p:nvPr/>
        </p:nvSpPr>
        <p:spPr>
          <a:xfrm>
            <a:off x="611189" y="909639"/>
            <a:ext cx="8010524" cy="3170099"/>
          </a:xfrm>
          <a:prstGeom prst="rect">
            <a:avLst/>
          </a:prstGeom>
          <a:noFill/>
          <a:ln>
            <a:noFill/>
          </a:ln>
        </p:spPr>
        <p:txBody>
          <a:bodyPr wrap="square" rtlCol="0">
            <a:spAutoFit/>
          </a:bodyPr>
          <a:lstStyle/>
          <a:p>
            <a:pPr algn="just"/>
            <a:r>
              <a:rPr lang="it-IT" sz="2000" b="1" dirty="0">
                <a:solidFill>
                  <a:srgbClr val="FF9933"/>
                </a:solidFill>
                <a:latin typeface="Century Gothic" panose="020B0502020202020204" pitchFamily="34" charset="0"/>
                <a:cs typeface="Calibri" panose="020F0502020204030204" pitchFamily="34" charset="0"/>
              </a:rPr>
              <a:t>Le azioni di prevenzione</a:t>
            </a:r>
            <a:endParaRPr lang="it-IT" sz="2000" dirty="0">
              <a:latin typeface="Century Gothic" panose="020B0502020202020204" pitchFamily="34" charset="0"/>
            </a:endParaRPr>
          </a:p>
          <a:p>
            <a:pPr marL="342900" indent="-342900" algn="just">
              <a:buFont typeface="Arial" panose="020B0604020202020204" pitchFamily="34" charset="0"/>
              <a:buChar char="•"/>
            </a:pPr>
            <a:r>
              <a:rPr lang="it-IT" sz="2000" dirty="0">
                <a:latin typeface="Century Gothic" panose="020B0502020202020204" pitchFamily="34" charset="0"/>
              </a:rPr>
              <a:t>Indicazione di opportune misure di prevenzione e protezione e indicazioni certe sulla scelta e sul corretto uso delle attrezzature di lavoro adeguate;</a:t>
            </a:r>
          </a:p>
          <a:p>
            <a:pPr marL="342900" indent="-342900" algn="just">
              <a:buFont typeface="Arial" panose="020B0604020202020204" pitchFamily="34" charset="0"/>
              <a:buChar char="•"/>
            </a:pPr>
            <a:r>
              <a:rPr lang="it-IT" sz="2000" dirty="0">
                <a:latin typeface="Century Gothic" panose="020B0502020202020204" pitchFamily="34" charset="0"/>
              </a:rPr>
              <a:t>Dotazione di specifiche “selle” di appoggio sicuro, di conformazione adeguata alle forme e dimensioni delle attrezzature da movimentare e stoccare in sicurezza;</a:t>
            </a:r>
          </a:p>
          <a:p>
            <a:pPr marL="342900" indent="-342900" algn="just">
              <a:buFont typeface="Arial" panose="020B0604020202020204" pitchFamily="34" charset="0"/>
              <a:buChar char="•"/>
            </a:pPr>
            <a:r>
              <a:rPr lang="it-IT" sz="2000" dirty="0">
                <a:latin typeface="Century Gothic" panose="020B0502020202020204" pitchFamily="34" charset="0"/>
              </a:rPr>
              <a:t>Formazione ed addestramento del personale sui contenuti della procedura di lavoro sicuro stabilita e vigilanza con i preposti sul suo effettivo rispetto.</a:t>
            </a:r>
          </a:p>
        </p:txBody>
      </p:sp>
      <p:pic>
        <p:nvPicPr>
          <p:cNvPr id="5" name="Immagine 4"/>
          <p:cNvPicPr>
            <a:picLocks noChangeAspect="1"/>
          </p:cNvPicPr>
          <p:nvPr/>
        </p:nvPicPr>
        <p:blipFill>
          <a:blip r:embed="rId3"/>
          <a:stretch>
            <a:fillRect/>
          </a:stretch>
        </p:blipFill>
        <p:spPr>
          <a:xfrm>
            <a:off x="3131984" y="4239675"/>
            <a:ext cx="3439262" cy="2250025"/>
          </a:xfrm>
          <a:prstGeom prst="rect">
            <a:avLst/>
          </a:prstGeom>
        </p:spPr>
      </p:pic>
    </p:spTree>
    <p:extLst>
      <p:ext uri="{BB962C8B-B14F-4D97-AF65-F5344CB8AC3E}">
        <p14:creationId xmlns:p14="http://schemas.microsoft.com/office/powerpoint/2010/main" val="2053953774"/>
      </p:ext>
    </p:extLst>
  </p:cSld>
  <p:clrMapOvr>
    <a:masterClrMapping/>
  </p:clrMapOvr>
  <p:transition spd="slow" advTm="7038"/>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5"/>
          <p:cNvSpPr txBox="1">
            <a:spLocks/>
          </p:cNvSpPr>
          <p:nvPr/>
        </p:nvSpPr>
        <p:spPr bwMode="auto">
          <a:xfrm>
            <a:off x="8388350" y="6427788"/>
            <a:ext cx="514350" cy="385762"/>
          </a:xfrm>
          <a:prstGeom prst="rect">
            <a:avLst/>
          </a:prstGeom>
          <a:noFill/>
          <a:ln w="9525">
            <a:noFill/>
            <a:miter lim="800000"/>
            <a:headEnd/>
            <a:tailEnd/>
          </a:ln>
        </p:spPr>
        <p:txBody>
          <a:bodyPr/>
          <a:lstStyle/>
          <a:p>
            <a:pPr algn="r"/>
            <a:fld id="{0FED53F8-0170-4006-B778-0B8FE63E1C46}" type="slidenum">
              <a:rPr lang="it-IT" altLang="it-IT" sz="1200">
                <a:solidFill>
                  <a:srgbClr val="898989"/>
                </a:solidFill>
                <a:latin typeface="Calibri" pitchFamily="34" charset="0"/>
              </a:rPr>
              <a:pPr algn="r"/>
              <a:t>9</a:t>
            </a:fld>
            <a:endParaRPr lang="it-IT" altLang="it-IT" sz="1200">
              <a:solidFill>
                <a:srgbClr val="898989"/>
              </a:solidFill>
              <a:latin typeface="Calibri" pitchFamily="34" charset="0"/>
            </a:endParaRPr>
          </a:p>
        </p:txBody>
      </p:sp>
      <p:sp>
        <p:nvSpPr>
          <p:cNvPr id="46" name="CasellaDiTesto 3"/>
          <p:cNvSpPr txBox="1">
            <a:spLocks noChangeArrowheads="1"/>
          </p:cNvSpPr>
          <p:nvPr/>
        </p:nvSpPr>
        <p:spPr bwMode="auto">
          <a:xfrm>
            <a:off x="251520" y="0"/>
            <a:ext cx="7163152" cy="46166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t-IT" altLang="it-IT" sz="2400" b="1" dirty="0">
                <a:solidFill>
                  <a:prstClr val="white"/>
                </a:solidFill>
                <a:latin typeface="Century Gothic" panose="020B0502020202020204" pitchFamily="34" charset="0"/>
                <a:ea typeface="Cambria Math" panose="02040503050406030204" pitchFamily="18" charset="0"/>
                <a:cs typeface="Calibri" panose="020F0502020204030204" pitchFamily="34" charset="0"/>
              </a:rPr>
              <a:t>Grafica dell’evento</a:t>
            </a:r>
          </a:p>
        </p:txBody>
      </p:sp>
      <p:graphicFrame>
        <p:nvGraphicFramePr>
          <p:cNvPr id="6" name="Tabella 5"/>
          <p:cNvGraphicFramePr>
            <a:graphicFrameLocks noGrp="1"/>
          </p:cNvGraphicFramePr>
          <p:nvPr>
            <p:extLst>
              <p:ext uri="{D42A27DB-BD31-4B8C-83A1-F6EECF244321}">
                <p14:modId xmlns:p14="http://schemas.microsoft.com/office/powerpoint/2010/main" val="3989611318"/>
              </p:ext>
            </p:extLst>
          </p:nvPr>
        </p:nvGraphicFramePr>
        <p:xfrm>
          <a:off x="2501977" y="3191924"/>
          <a:ext cx="6143548" cy="741680"/>
        </p:xfrm>
        <a:graphic>
          <a:graphicData uri="http://schemas.openxmlformats.org/drawingml/2006/table">
            <a:tbl>
              <a:tblPr firstRow="1" bandRow="1">
                <a:tableStyleId>{5C22544A-7EE6-4342-B048-85BDC9FD1C3A}</a:tableStyleId>
              </a:tblPr>
              <a:tblGrid>
                <a:gridCol w="3071774">
                  <a:extLst>
                    <a:ext uri="{9D8B030D-6E8A-4147-A177-3AD203B41FA5}">
                      <a16:colId xmlns:a16="http://schemas.microsoft.com/office/drawing/2014/main" val="20000"/>
                    </a:ext>
                  </a:extLst>
                </a:gridCol>
                <a:gridCol w="3071774">
                  <a:extLst>
                    <a:ext uri="{9D8B030D-6E8A-4147-A177-3AD203B41FA5}">
                      <a16:colId xmlns:a16="http://schemas.microsoft.com/office/drawing/2014/main" val="20001"/>
                    </a:ext>
                  </a:extLst>
                </a:gridCol>
              </a:tblGrid>
              <a:tr h="370840">
                <a:tc>
                  <a:txBody>
                    <a:bodyPr/>
                    <a:lstStyle/>
                    <a:p>
                      <a:pPr algn="ctr"/>
                      <a:r>
                        <a:rPr lang="it-IT" sz="1600" b="1" dirty="0">
                          <a:latin typeface="Century Gothic" panose="020B0502020202020204" pitchFamily="34" charset="0"/>
                        </a:rPr>
                        <a:t>Sede del contatto</a:t>
                      </a:r>
                    </a:p>
                  </a:txBody>
                  <a:tcPr>
                    <a:solidFill>
                      <a:srgbClr val="0070C0"/>
                    </a:solidFill>
                  </a:tcPr>
                </a:tc>
                <a:tc>
                  <a:txBody>
                    <a:bodyPr/>
                    <a:lstStyle/>
                    <a:p>
                      <a:pPr algn="ctr"/>
                      <a:r>
                        <a:rPr lang="it-IT" sz="1600" b="1">
                          <a:latin typeface="Century Gothic" panose="020B0502020202020204" pitchFamily="34" charset="0"/>
                        </a:rPr>
                        <a:t>Agente materiale</a:t>
                      </a:r>
                      <a:r>
                        <a:rPr lang="it-IT" sz="1600" b="1" baseline="0">
                          <a:latin typeface="Century Gothic" panose="020B0502020202020204" pitchFamily="34" charset="0"/>
                        </a:rPr>
                        <a:t> contatto</a:t>
                      </a:r>
                      <a:endParaRPr lang="it-IT" sz="1600" b="1" dirty="0">
                        <a:latin typeface="Century Gothic" panose="020B0502020202020204" pitchFamily="34" charset="0"/>
                      </a:endParaRPr>
                    </a:p>
                  </a:txBody>
                  <a:tcPr>
                    <a:solidFill>
                      <a:srgbClr val="0070C0"/>
                    </a:solidFill>
                  </a:tcPr>
                </a:tc>
                <a:extLst>
                  <a:ext uri="{0D108BD9-81ED-4DB2-BD59-A6C34878D82A}">
                    <a16:rowId xmlns:a16="http://schemas.microsoft.com/office/drawing/2014/main" val="10000"/>
                  </a:ext>
                </a:extLst>
              </a:tr>
              <a:tr h="370840">
                <a:tc>
                  <a:txBody>
                    <a:bodyPr/>
                    <a:lstStyle/>
                    <a:p>
                      <a:pPr marL="0" algn="ctr" defTabSz="914400" rtl="0" eaLnBrk="1" latinLnBrk="0" hangingPunct="1"/>
                      <a:r>
                        <a:rPr lang="it-IT" sz="1600" b="0" kern="1200" dirty="0">
                          <a:solidFill>
                            <a:schemeClr val="dk1"/>
                          </a:solidFill>
                          <a:latin typeface="Century Gothic" panose="020B0502020202020204" pitchFamily="34" charset="0"/>
                          <a:ea typeface="+mn-ea"/>
                          <a:cs typeface="+mn-cs"/>
                        </a:rPr>
                        <a:t>Dita mano sinistra</a:t>
                      </a:r>
                    </a:p>
                  </a:txBody>
                  <a:tcPr/>
                </a:tc>
                <a:tc>
                  <a:txBody>
                    <a:bodyPr/>
                    <a:lstStyle/>
                    <a:p>
                      <a:pPr marL="0" algn="ctr" defTabSz="914400" rtl="0" eaLnBrk="1" latinLnBrk="0" hangingPunct="1"/>
                      <a:r>
                        <a:rPr lang="it-IT" sz="1600" b="0" kern="1200" dirty="0">
                          <a:solidFill>
                            <a:schemeClr val="dk1"/>
                          </a:solidFill>
                          <a:latin typeface="Century Gothic" panose="020B0502020202020204" pitchFamily="34" charset="0"/>
                          <a:ea typeface="+mn-ea"/>
                          <a:cs typeface="+mn-cs"/>
                        </a:rPr>
                        <a:t>Pezzo metallico caduto</a:t>
                      </a:r>
                    </a:p>
                  </a:txBody>
                  <a:tcPr/>
                </a:tc>
                <a:extLst>
                  <a:ext uri="{0D108BD9-81ED-4DB2-BD59-A6C34878D82A}">
                    <a16:rowId xmlns:a16="http://schemas.microsoft.com/office/drawing/2014/main" val="10001"/>
                  </a:ext>
                </a:extLst>
              </a:tr>
            </a:tbl>
          </a:graphicData>
        </a:graphic>
      </p:graphicFrame>
      <p:graphicFrame>
        <p:nvGraphicFramePr>
          <p:cNvPr id="8" name="Tabella 7"/>
          <p:cNvGraphicFramePr>
            <a:graphicFrameLocks noGrp="1"/>
          </p:cNvGraphicFramePr>
          <p:nvPr>
            <p:extLst>
              <p:ext uri="{D42A27DB-BD31-4B8C-83A1-F6EECF244321}">
                <p14:modId xmlns:p14="http://schemas.microsoft.com/office/powerpoint/2010/main" val="3075029876"/>
              </p:ext>
            </p:extLst>
          </p:nvPr>
        </p:nvGraphicFramePr>
        <p:xfrm>
          <a:off x="2494833" y="4928049"/>
          <a:ext cx="6143548" cy="949960"/>
        </p:xfrm>
        <a:graphic>
          <a:graphicData uri="http://schemas.openxmlformats.org/drawingml/2006/table">
            <a:tbl>
              <a:tblPr firstRow="1" bandRow="1">
                <a:tableStyleId>{5C22544A-7EE6-4342-B048-85BDC9FD1C3A}</a:tableStyleId>
              </a:tblPr>
              <a:tblGrid>
                <a:gridCol w="3071774">
                  <a:extLst>
                    <a:ext uri="{9D8B030D-6E8A-4147-A177-3AD203B41FA5}">
                      <a16:colId xmlns:a16="http://schemas.microsoft.com/office/drawing/2014/main" val="20000"/>
                    </a:ext>
                  </a:extLst>
                </a:gridCol>
                <a:gridCol w="3071774">
                  <a:extLst>
                    <a:ext uri="{9D8B030D-6E8A-4147-A177-3AD203B41FA5}">
                      <a16:colId xmlns:a16="http://schemas.microsoft.com/office/drawing/2014/main" val="20001"/>
                    </a:ext>
                  </a:extLst>
                </a:gridCol>
              </a:tblGrid>
              <a:tr h="370840">
                <a:tc>
                  <a:txBody>
                    <a:bodyPr/>
                    <a:lstStyle/>
                    <a:p>
                      <a:pPr algn="ctr"/>
                      <a:r>
                        <a:rPr lang="it-IT" sz="1600" b="1" dirty="0">
                          <a:latin typeface="Century Gothic" panose="020B0502020202020204" pitchFamily="34" charset="0"/>
                        </a:rPr>
                        <a:t>Sede anatomica del danno</a:t>
                      </a:r>
                    </a:p>
                  </a:txBody>
                  <a:tcPr>
                    <a:solidFill>
                      <a:srgbClr val="0070C0"/>
                    </a:solidFill>
                  </a:tcPr>
                </a:tc>
                <a:tc>
                  <a:txBody>
                    <a:bodyPr/>
                    <a:lstStyle/>
                    <a:p>
                      <a:pPr algn="ctr"/>
                      <a:r>
                        <a:rPr lang="it-IT" sz="1600" b="1">
                          <a:latin typeface="Century Gothic" panose="020B0502020202020204" pitchFamily="34" charset="0"/>
                        </a:rPr>
                        <a:t>Natura del danno</a:t>
                      </a:r>
                      <a:endParaRPr lang="it-IT" sz="1600" b="1" dirty="0">
                        <a:latin typeface="Century Gothic" panose="020B0502020202020204" pitchFamily="34" charset="0"/>
                      </a:endParaRPr>
                    </a:p>
                  </a:txBody>
                  <a:tcPr>
                    <a:solidFill>
                      <a:srgbClr val="0070C0"/>
                    </a:solidFill>
                  </a:tcPr>
                </a:tc>
                <a:extLst>
                  <a:ext uri="{0D108BD9-81ED-4DB2-BD59-A6C34878D82A}">
                    <a16:rowId xmlns:a16="http://schemas.microsoft.com/office/drawing/2014/main" val="10000"/>
                  </a:ext>
                </a:extLst>
              </a:tr>
              <a:tr h="370840">
                <a:tc>
                  <a:txBody>
                    <a:bodyPr/>
                    <a:lstStyle/>
                    <a:p>
                      <a:pPr marL="0" algn="ctr" defTabSz="914400" rtl="0" eaLnBrk="1" latinLnBrk="0" hangingPunct="1"/>
                      <a:r>
                        <a:rPr lang="it-IT" sz="1600" b="0" kern="1200" dirty="0">
                          <a:solidFill>
                            <a:schemeClr val="dk1"/>
                          </a:solidFill>
                          <a:latin typeface="Century Gothic" panose="020B0502020202020204" pitchFamily="34" charset="0"/>
                          <a:ea typeface="+mn-ea"/>
                          <a:cs typeface="+mn-cs"/>
                        </a:rPr>
                        <a:t>Dita mano sinistra</a:t>
                      </a:r>
                    </a:p>
                  </a:txBody>
                  <a:tcPr/>
                </a:tc>
                <a:tc>
                  <a:txBody>
                    <a:bodyPr/>
                    <a:lstStyle/>
                    <a:p>
                      <a:pPr marL="0" algn="ctr" defTabSz="914400" rtl="0" eaLnBrk="1" latinLnBrk="0" hangingPunct="1"/>
                      <a:r>
                        <a:rPr lang="it-IT" sz="1600" b="0" kern="1200" dirty="0">
                          <a:solidFill>
                            <a:schemeClr val="dk1"/>
                          </a:solidFill>
                          <a:latin typeface="Century Gothic" panose="020B0502020202020204" pitchFamily="34" charset="0"/>
                          <a:ea typeface="+mn-ea"/>
                          <a:cs typeface="+mn-cs"/>
                        </a:rPr>
                        <a:t>Amputazione e schiacciamento</a:t>
                      </a:r>
                    </a:p>
                  </a:txBody>
                  <a:tcPr/>
                </a:tc>
                <a:extLst>
                  <a:ext uri="{0D108BD9-81ED-4DB2-BD59-A6C34878D82A}">
                    <a16:rowId xmlns:a16="http://schemas.microsoft.com/office/drawing/2014/main" val="10001"/>
                  </a:ext>
                </a:extLst>
              </a:tr>
            </a:tbl>
          </a:graphicData>
        </a:graphic>
      </p:graphicFrame>
      <p:sp>
        <p:nvSpPr>
          <p:cNvPr id="9" name="Rettangolo 8"/>
          <p:cNvSpPr/>
          <p:nvPr/>
        </p:nvSpPr>
        <p:spPr>
          <a:xfrm>
            <a:off x="611188" y="1410710"/>
            <a:ext cx="1645588" cy="365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accent5"/>
                </a:solidFill>
                <a:latin typeface="Century Gothic" panose="020B0502020202020204" pitchFamily="34" charset="0"/>
              </a:rPr>
              <a:t>INCIDENTE</a:t>
            </a:r>
          </a:p>
        </p:txBody>
      </p:sp>
      <p:sp>
        <p:nvSpPr>
          <p:cNvPr id="10" name="Rettangolo 9"/>
          <p:cNvSpPr/>
          <p:nvPr/>
        </p:nvSpPr>
        <p:spPr>
          <a:xfrm>
            <a:off x="611188" y="4933014"/>
            <a:ext cx="1645588" cy="365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accent5"/>
                </a:solidFill>
                <a:latin typeface="Century Gothic" panose="020B0502020202020204" pitchFamily="34" charset="0"/>
              </a:rPr>
              <a:t>TRAUMA</a:t>
            </a:r>
          </a:p>
        </p:txBody>
      </p:sp>
      <p:sp>
        <p:nvSpPr>
          <p:cNvPr id="11" name="Rettangolo 10"/>
          <p:cNvSpPr/>
          <p:nvPr/>
        </p:nvSpPr>
        <p:spPr>
          <a:xfrm>
            <a:off x="611188" y="3177099"/>
            <a:ext cx="1645588" cy="365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accent5"/>
                </a:solidFill>
                <a:latin typeface="Century Gothic" panose="020B0502020202020204" pitchFamily="34" charset="0"/>
              </a:rPr>
              <a:t>CONTATTO</a:t>
            </a:r>
          </a:p>
        </p:txBody>
      </p:sp>
      <p:cxnSp>
        <p:nvCxnSpPr>
          <p:cNvPr id="12" name="Connettore 2 11"/>
          <p:cNvCxnSpPr/>
          <p:nvPr/>
        </p:nvCxnSpPr>
        <p:spPr>
          <a:xfrm>
            <a:off x="5562208" y="2438989"/>
            <a:ext cx="0" cy="65863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5562208" y="4149008"/>
            <a:ext cx="0" cy="65863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Tabella 13"/>
          <p:cNvGraphicFramePr>
            <a:graphicFrameLocks noGrp="1"/>
          </p:cNvGraphicFramePr>
          <p:nvPr>
            <p:extLst>
              <p:ext uri="{D42A27DB-BD31-4B8C-83A1-F6EECF244321}">
                <p14:modId xmlns:p14="http://schemas.microsoft.com/office/powerpoint/2010/main" val="17315849"/>
              </p:ext>
            </p:extLst>
          </p:nvPr>
        </p:nvGraphicFramePr>
        <p:xfrm>
          <a:off x="2501977" y="1412701"/>
          <a:ext cx="6143548" cy="741680"/>
        </p:xfrm>
        <a:graphic>
          <a:graphicData uri="http://schemas.openxmlformats.org/drawingml/2006/table">
            <a:tbl>
              <a:tblPr firstRow="1" bandRow="1">
                <a:tableStyleId>{5C22544A-7EE6-4342-B048-85BDC9FD1C3A}</a:tableStyleId>
              </a:tblPr>
              <a:tblGrid>
                <a:gridCol w="3071774">
                  <a:extLst>
                    <a:ext uri="{9D8B030D-6E8A-4147-A177-3AD203B41FA5}">
                      <a16:colId xmlns:a16="http://schemas.microsoft.com/office/drawing/2014/main" val="20000"/>
                    </a:ext>
                  </a:extLst>
                </a:gridCol>
                <a:gridCol w="3071774">
                  <a:extLst>
                    <a:ext uri="{9D8B030D-6E8A-4147-A177-3AD203B41FA5}">
                      <a16:colId xmlns:a16="http://schemas.microsoft.com/office/drawing/2014/main" val="20001"/>
                    </a:ext>
                  </a:extLst>
                </a:gridCol>
              </a:tblGrid>
              <a:tr h="370840">
                <a:tc>
                  <a:txBody>
                    <a:bodyPr/>
                    <a:lstStyle/>
                    <a:p>
                      <a:pPr algn="ctr"/>
                      <a:r>
                        <a:rPr lang="it-IT" sz="1600" b="1" dirty="0">
                          <a:latin typeface="Century Gothic" panose="020B0502020202020204" pitchFamily="34" charset="0"/>
                        </a:rPr>
                        <a:t>Tipologia incidente</a:t>
                      </a:r>
                    </a:p>
                  </a:txBody>
                  <a:tcPr>
                    <a:solidFill>
                      <a:srgbClr val="0070C0"/>
                    </a:solidFill>
                  </a:tcPr>
                </a:tc>
                <a:tc>
                  <a:txBody>
                    <a:bodyPr/>
                    <a:lstStyle/>
                    <a:p>
                      <a:pPr algn="ctr"/>
                      <a:r>
                        <a:rPr lang="it-IT" sz="1600" b="1" dirty="0">
                          <a:latin typeface="Century Gothic" panose="020B0502020202020204" pitchFamily="34" charset="0"/>
                        </a:rPr>
                        <a:t>Agente materiale</a:t>
                      </a:r>
                      <a:r>
                        <a:rPr lang="it-IT" sz="1600" b="1" baseline="0" dirty="0">
                          <a:latin typeface="Century Gothic" panose="020B0502020202020204" pitchFamily="34" charset="0"/>
                        </a:rPr>
                        <a:t> incidente</a:t>
                      </a:r>
                      <a:endParaRPr lang="it-IT" sz="1600" b="1" dirty="0">
                        <a:latin typeface="Century Gothic" panose="020B0502020202020204" pitchFamily="34" charset="0"/>
                      </a:endParaRPr>
                    </a:p>
                  </a:txBody>
                  <a:tcPr>
                    <a:solidFill>
                      <a:srgbClr val="0070C0"/>
                    </a:solidFill>
                  </a:tcPr>
                </a:tc>
                <a:extLst>
                  <a:ext uri="{0D108BD9-81ED-4DB2-BD59-A6C34878D82A}">
                    <a16:rowId xmlns:a16="http://schemas.microsoft.com/office/drawing/2014/main" val="10000"/>
                  </a:ext>
                </a:extLst>
              </a:tr>
              <a:tr h="370840">
                <a:tc>
                  <a:txBody>
                    <a:bodyPr/>
                    <a:lstStyle/>
                    <a:p>
                      <a:pPr algn="ctr"/>
                      <a:r>
                        <a:rPr lang="it-IT" sz="1600" b="0" kern="1200" dirty="0">
                          <a:solidFill>
                            <a:schemeClr val="dk1"/>
                          </a:solidFill>
                          <a:latin typeface="Century Gothic" panose="020B0502020202020204" pitchFamily="34" charset="0"/>
                          <a:ea typeface="+mn-ea"/>
                          <a:cs typeface="+mn-cs"/>
                        </a:rPr>
                        <a:t>Caduta di gravi</a:t>
                      </a:r>
                    </a:p>
                  </a:txBody>
                  <a:tcPr/>
                </a:tc>
                <a:tc>
                  <a:txBody>
                    <a:bodyPr/>
                    <a:lstStyle/>
                    <a:p>
                      <a:pPr algn="ctr"/>
                      <a:r>
                        <a:rPr lang="it-IT" sz="1600" b="0" kern="1200" dirty="0">
                          <a:solidFill>
                            <a:schemeClr val="dk1"/>
                          </a:solidFill>
                          <a:latin typeface="Century Gothic" panose="020B0502020202020204" pitchFamily="34" charset="0"/>
                          <a:ea typeface="+mn-ea"/>
                          <a:cs typeface="+mn-cs"/>
                        </a:rPr>
                        <a:t>Pezzo metallico trasportato</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60184088"/>
      </p:ext>
    </p:extLst>
  </p:cSld>
  <p:clrMapOvr>
    <a:masterClrMapping/>
  </p:clrMapOvr>
  <p:transition spd="slow" advTm="7038"/>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_Tema di Office">
  <a:themeElements>
    <a:clrScheme name="Personalizzato 5">
      <a:dk1>
        <a:srgbClr val="262626"/>
      </a:dk1>
      <a:lt1>
        <a:sysClr val="window" lastClr="FFFFFF"/>
      </a:lt1>
      <a:dk2>
        <a:srgbClr val="3F3F3F"/>
      </a:dk2>
      <a:lt2>
        <a:srgbClr val="EEECE1"/>
      </a:lt2>
      <a:accent1>
        <a:srgbClr val="D8D8D8"/>
      </a:accent1>
      <a:accent2>
        <a:srgbClr val="C0504D"/>
      </a:accent2>
      <a:accent3>
        <a:srgbClr val="C00000"/>
      </a:accent3>
      <a:accent4>
        <a:srgbClr val="95B3D7"/>
      </a:accent4>
      <a:accent5>
        <a:srgbClr val="0070C0"/>
      </a:accent5>
      <a:accent6>
        <a:srgbClr val="C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6145</TotalTime>
  <Words>706</Words>
  <Application>Microsoft Office PowerPoint</Application>
  <PresentationFormat>Presentazione su schermo (4:3)</PresentationFormat>
  <Paragraphs>101</Paragraphs>
  <Slides>12</Slides>
  <Notes>11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Arial</vt:lpstr>
      <vt:lpstr>Bradley Hand ITC</vt:lpstr>
      <vt:lpstr>Calibri</vt:lpstr>
      <vt:lpstr>Cambria Math</vt:lpstr>
      <vt:lpstr>Century Gothic</vt:lpstr>
      <vt:lpstr>2_Tema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Valued Acer Customer</dc:creator>
  <cp:lastModifiedBy>Carla Macias</cp:lastModifiedBy>
  <cp:revision>506</cp:revision>
  <dcterms:created xsi:type="dcterms:W3CDTF">2011-06-06T12:23:03Z</dcterms:created>
  <dcterms:modified xsi:type="dcterms:W3CDTF">2021-04-01T06:21:53Z</dcterms:modified>
</cp:coreProperties>
</file>