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11"/>
  </p:notesMasterIdLst>
  <p:handoutMasterIdLst>
    <p:handoutMasterId r:id="rId12"/>
  </p:handoutMasterIdLst>
  <p:sldIdLst>
    <p:sldId id="457" r:id="rId2"/>
    <p:sldId id="435" r:id="rId3"/>
    <p:sldId id="452" r:id="rId4"/>
    <p:sldId id="458" r:id="rId5"/>
    <p:sldId id="451" r:id="rId6"/>
    <p:sldId id="453" r:id="rId7"/>
    <p:sldId id="454" r:id="rId8"/>
    <p:sldId id="455" r:id="rId9"/>
    <p:sldId id="430" r:id="rId10"/>
  </p:sldIdLst>
  <p:sldSz cx="9144000" cy="6858000" type="screen4x3"/>
  <p:notesSz cx="7099300" cy="10234613"/>
  <p:custDataLst>
    <p:tags r:id="rId13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 userDrawn="1">
          <p15:clr>
            <a:srgbClr val="A4A3A4"/>
          </p15:clr>
        </p15:guide>
        <p15:guide id="2" pos="5431" userDrawn="1">
          <p15:clr>
            <a:srgbClr val="A4A3A4"/>
          </p15:clr>
        </p15:guide>
        <p15:guide id="3" orient="horz" pos="573" userDrawn="1">
          <p15:clr>
            <a:srgbClr val="A4A3A4"/>
          </p15:clr>
        </p15:guide>
        <p15:guide id="4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0000"/>
    <a:srgbClr val="339933"/>
    <a:srgbClr val="77A62C"/>
    <a:srgbClr val="00CC00"/>
    <a:srgbClr val="008080"/>
    <a:srgbClr val="4D4D4F"/>
    <a:srgbClr val="146027"/>
    <a:srgbClr val="C4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545" autoAdjust="0"/>
  </p:normalViewPr>
  <p:slideViewPr>
    <p:cSldViewPr>
      <p:cViewPr varScale="1">
        <p:scale>
          <a:sx n="68" d="100"/>
          <a:sy n="68" d="100"/>
        </p:scale>
        <p:origin x="1386" y="78"/>
      </p:cViewPr>
      <p:guideLst>
        <p:guide orient="horz" pos="4144"/>
        <p:guide pos="5431"/>
        <p:guide orient="horz" pos="573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730" y="54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854C-2BB9-43A4-A4B4-2D475569CDD5}" type="datetimeFigureOut">
              <a:rPr lang="it-IT" smtClean="0"/>
              <a:t>31/03/2021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ACC1-FE93-4BEF-BB8F-4F3412D74E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384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CE01BE-25BB-4A3F-B8EB-50A413F49380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4FCF79F-AB74-4BB3-B70A-22496D4E16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53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80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6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82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11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89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Dati anno 2017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FCF79F-AB74-4BB3-B70A-22496D4E16C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576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/>
              <a:t>Da inserire solo alla fine del corso</a:t>
            </a:r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ECBBE4-430D-4FE3-B80A-5BDB87154328}" type="slidenum">
              <a:rPr lang="it-IT" altLang="it-IT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it-IT" altLang="it-IT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18084"/>
          <a:stretch/>
        </p:blipFill>
        <p:spPr>
          <a:xfrm>
            <a:off x="-17348" y="2124731"/>
            <a:ext cx="5021395" cy="2024350"/>
          </a:xfrm>
          <a:prstGeom prst="rect">
            <a:avLst/>
          </a:prstGeom>
        </p:spPr>
      </p:pic>
      <p:sp>
        <p:nvSpPr>
          <p:cNvPr id="3" name="Rettangolo 2"/>
          <p:cNvSpPr/>
          <p:nvPr userDrawn="1"/>
        </p:nvSpPr>
        <p:spPr>
          <a:xfrm>
            <a:off x="5076056" y="2124731"/>
            <a:ext cx="4067944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0" y="476672"/>
            <a:ext cx="244233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4" b="18084"/>
          <a:stretch/>
        </p:blipFill>
        <p:spPr>
          <a:xfrm>
            <a:off x="2" y="2124731"/>
            <a:ext cx="5004045" cy="2024350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5076056" y="2124731"/>
            <a:ext cx="4067944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0" y="476672"/>
            <a:ext cx="2442333" cy="1008112"/>
          </a:xfrm>
          <a:prstGeom prst="rect">
            <a:avLst/>
          </a:prstGeom>
        </p:spPr>
      </p:pic>
      <p:sp>
        <p:nvSpPr>
          <p:cNvPr id="9" name="Rettangolo 8"/>
          <p:cNvSpPr/>
          <p:nvPr userDrawn="1"/>
        </p:nvSpPr>
        <p:spPr>
          <a:xfrm rot="16200000">
            <a:off x="-306279" y="4527369"/>
            <a:ext cx="2636912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09" y="5050169"/>
            <a:ext cx="1282500" cy="978750"/>
          </a:xfrm>
          <a:prstGeom prst="rect">
            <a:avLst/>
          </a:prstGeom>
        </p:spPr>
      </p:pic>
      <p:sp>
        <p:nvSpPr>
          <p:cNvPr id="10" name="CasellaDiTesto 9"/>
          <p:cNvSpPr txBox="1"/>
          <p:nvPr userDrawn="1"/>
        </p:nvSpPr>
        <p:spPr>
          <a:xfrm>
            <a:off x="5220072" y="2580346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Imparare dall’errore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2983767" y="6440100"/>
            <a:ext cx="5728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rgbClr val="4D4D4F"/>
                </a:solidFill>
                <a:latin typeface="+mn-lt"/>
              </a:rPr>
              <a:t>Scheda elaborata da </a:t>
            </a:r>
            <a:r>
              <a:rPr lang="it-IT" sz="1200" dirty="0" err="1">
                <a:solidFill>
                  <a:srgbClr val="4D4D4F"/>
                </a:solidFill>
                <a:latin typeface="+mn-lt"/>
              </a:rPr>
              <a:t>AiFOS</a:t>
            </a:r>
            <a:r>
              <a:rPr lang="it-IT" sz="1200" dirty="0">
                <a:solidFill>
                  <a:srgbClr val="4D4D4F"/>
                </a:solidFill>
                <a:latin typeface="+mn-lt"/>
              </a:rPr>
              <a:t> su dati raccolti dall’ATS Brianza della Regione Lombardia </a:t>
            </a:r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2501977" y="5183159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n w="13462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Racconto di una storia vera di un infortunio.</a:t>
            </a:r>
          </a:p>
          <a:p>
            <a:r>
              <a:rPr lang="it-IT" sz="2200" dirty="0">
                <a:ln w="13462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Perché non ne accadano più di uguali.</a:t>
            </a:r>
          </a:p>
        </p:txBody>
      </p:sp>
    </p:spTree>
    <p:extLst>
      <p:ext uri="{BB962C8B-B14F-4D97-AF65-F5344CB8AC3E}">
        <p14:creationId xmlns:p14="http://schemas.microsoft.com/office/powerpoint/2010/main" val="60010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2667" y="0"/>
            <a:ext cx="9249232" cy="727267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7A62C"/>
              </a:solidFill>
            </a:endParaRPr>
          </a:p>
        </p:txBody>
      </p:sp>
      <p:sp>
        <p:nvSpPr>
          <p:cNvPr id="6" name="Triangolo isoscele 5"/>
          <p:cNvSpPr/>
          <p:nvPr userDrawn="1"/>
        </p:nvSpPr>
        <p:spPr>
          <a:xfrm rot="4990496">
            <a:off x="1696122" y="-925416"/>
            <a:ext cx="6130101" cy="8799928"/>
          </a:xfrm>
          <a:prstGeom prst="triangle">
            <a:avLst>
              <a:gd name="adj" fmla="val 63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riangolo isoscele 6"/>
          <p:cNvSpPr/>
          <p:nvPr userDrawn="1"/>
        </p:nvSpPr>
        <p:spPr>
          <a:xfrm rot="15778833">
            <a:off x="4192494" y="-1201834"/>
            <a:ext cx="3972995" cy="5703343"/>
          </a:xfrm>
          <a:prstGeom prst="triangle">
            <a:avLst>
              <a:gd name="adj" fmla="val 6371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sp>
        <p:nvSpPr>
          <p:cNvPr id="2" name="Rettangolo 1"/>
          <p:cNvSpPr/>
          <p:nvPr userDrawn="1"/>
        </p:nvSpPr>
        <p:spPr>
          <a:xfrm>
            <a:off x="-108520" y="0"/>
            <a:ext cx="5040524" cy="47667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30" y="136471"/>
            <a:ext cx="1356845" cy="33427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>
            <a:off x="323528" y="470744"/>
            <a:ext cx="18425" cy="638725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34" y="302699"/>
            <a:ext cx="2167608" cy="53401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>
            <a:off x="323528" y="470744"/>
            <a:ext cx="0" cy="598259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 userDrawn="1"/>
        </p:nvSpPr>
        <p:spPr>
          <a:xfrm>
            <a:off x="-5431" y="1700808"/>
            <a:ext cx="7673776" cy="20162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0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352" y="1052736"/>
            <a:ext cx="1138932" cy="27756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96" y="261346"/>
            <a:ext cx="2167608" cy="534013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 flipH="1">
            <a:off x="341953" y="0"/>
            <a:ext cx="1" cy="6858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0" y="2124731"/>
            <a:ext cx="9144000" cy="202435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5453" y="5574730"/>
            <a:ext cx="91285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5400" b="1" dirty="0">
                <a:solidFill>
                  <a:srgbClr val="4D4D4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Grazie a tutti!</a:t>
            </a: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-15452" y="126843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srgbClr val="4D4D4F"/>
                </a:solidFill>
                <a:latin typeface="Century Gothic" panose="020B0502020202020204" pitchFamily="34" charset="0"/>
                <a:cs typeface="+mn-cs"/>
              </a:rPr>
              <a:t>Qualche volta ti va bene, però devi imparare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55159">
            <a:off x="4824456" y="2004545"/>
            <a:ext cx="3084882" cy="2877041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 rot="21055566">
            <a:off x="5270769" y="2640986"/>
            <a:ext cx="2454189" cy="220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«Chiunque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può sbagliare;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ma nessuno,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se non è uno sciocco,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persevera nell’errore» 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(Cicerone)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39110">
            <a:off x="1187947" y="2263749"/>
            <a:ext cx="3084882" cy="2877041"/>
          </a:xfrm>
          <a:prstGeom prst="rect">
            <a:avLst/>
          </a:prstGeom>
        </p:spPr>
      </p:pic>
      <p:sp>
        <p:nvSpPr>
          <p:cNvPr id="14" name="Rettangolo 13"/>
          <p:cNvSpPr/>
          <p:nvPr userDrawn="1"/>
        </p:nvSpPr>
        <p:spPr>
          <a:xfrm rot="239517">
            <a:off x="1329327" y="2804652"/>
            <a:ext cx="2754831" cy="2208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«Se ci scambiamo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una moneta avremo entrambi una moneta.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Se ci scambiamo un’idea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avremo entrambi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ln w="13462">
                  <a:noFill/>
                  <a:prstDash val="solid"/>
                </a:ln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due idee»</a:t>
            </a:r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87760" y="1929813"/>
            <a:ext cx="479137" cy="7817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1485" y="2320688"/>
            <a:ext cx="455847" cy="5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1939"/>
            <a:ext cx="1996534" cy="82552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5A185-09E8-41F9-B0D5-76235AE6261F}" type="datetimeFigureOut">
              <a:rPr lang="it-IT"/>
              <a:pPr>
                <a:defRPr/>
              </a:pPr>
              <a:t>31/03/2021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3D0DF-FAD2-4FF4-AF34-6A861BBA3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4" r:id="rId2"/>
    <p:sldLayoutId id="2147484316" r:id="rId3"/>
    <p:sldLayoutId id="2147484308" r:id="rId4"/>
    <p:sldLayoutId id="2147484313" r:id="rId5"/>
    <p:sldLayoutId id="2147484315" r:id="rId6"/>
    <p:sldLayoutId id="214748431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5220072" y="3067846"/>
            <a:ext cx="3923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Attrezzature</a:t>
            </a:r>
          </a:p>
        </p:txBody>
      </p:sp>
    </p:spTree>
    <p:extLst>
      <p:ext uri="{BB962C8B-B14F-4D97-AF65-F5344CB8AC3E}">
        <p14:creationId xmlns:p14="http://schemas.microsoft.com/office/powerpoint/2010/main" val="203405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chemeClr val="bg1"/>
                </a:solidFill>
                <a:latin typeface="Calibri" pitchFamily="34" charset="0"/>
              </a:rPr>
              <a:pPr algn="r"/>
              <a:t>2</a:t>
            </a:fld>
            <a:endParaRPr lang="it-IT" altLang="it-IT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7832" y="3338999"/>
            <a:ext cx="5381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Non salire sul carrello elevatore</a:t>
            </a:r>
          </a:p>
          <a:p>
            <a:endParaRPr lang="it-IT" sz="3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11996" y="909638"/>
            <a:ext cx="4447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Uso non corretto di attrezzature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Investimento da mezzo di trasporto e schiacciato dal carrello elevatore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it-IT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94457" y="5502146"/>
            <a:ext cx="406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Lavorazione</a:t>
            </a:r>
          </a:p>
          <a:p>
            <a:pPr algn="r"/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Movimentazione</a:t>
            </a:r>
          </a:p>
        </p:txBody>
      </p:sp>
    </p:spTree>
    <p:extLst>
      <p:ext uri="{BB962C8B-B14F-4D97-AF65-F5344CB8AC3E}">
        <p14:creationId xmlns:p14="http://schemas.microsoft.com/office/powerpoint/2010/main" val="3745128374"/>
      </p:ext>
    </p:extLst>
  </p:cSld>
  <p:clrMapOvr>
    <a:masterClrMapping/>
  </p:clrMapOvr>
  <p:transition spd="slow" advTm="703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4879722" y="2528990"/>
            <a:ext cx="3539786" cy="3757968"/>
            <a:chOff x="5118636" y="1828352"/>
            <a:chExt cx="3437993" cy="3757968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4" r="-1"/>
            <a:stretch/>
          </p:blipFill>
          <p:spPr>
            <a:xfrm>
              <a:off x="5560713" y="1862560"/>
              <a:ext cx="2995916" cy="3723760"/>
            </a:xfrm>
            <a:prstGeom prst="rect">
              <a:avLst/>
            </a:prstGeom>
          </p:spPr>
        </p:pic>
        <p:sp>
          <p:nvSpPr>
            <p:cNvPr id="3" name="Ovale 2"/>
            <p:cNvSpPr/>
            <p:nvPr/>
          </p:nvSpPr>
          <p:spPr>
            <a:xfrm>
              <a:off x="5118636" y="1828352"/>
              <a:ext cx="1253383" cy="1710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Descrizione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7" y="909638"/>
            <a:ext cx="4968925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Dove ha avuto origine il problema?</a:t>
            </a:r>
            <a:endParaRPr lang="it-IT" sz="20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L’infortunato si trovava presso in un rivenditore di mobili per caricare il proprio furgone. 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Le operazioni consistevano nel prendere la merce dal magazzino con il carrello elevatore, guidato dal capo magazziniere della ditta rivenditrice, e portarla nei pressi del furgone per poi farla caricare dal lavoratore che poi si infortunerà e da un suo collega. 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L’infortunato saliva sulle forche del muletto ed il capo magazziniere alla guida dello stesso lo trasportava per riportarlo nei pressi del furgone.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758" r="60039" b="59567"/>
          <a:stretch/>
        </p:blipFill>
        <p:spPr>
          <a:xfrm>
            <a:off x="6462021" y="1198981"/>
            <a:ext cx="1364217" cy="13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9472"/>
      </p:ext>
    </p:extLst>
  </p:cSld>
  <p:clrMapOvr>
    <a:masterClrMapping/>
  </p:clrMapOvr>
  <p:transition spd="slow" advTm="703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4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53285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ea typeface="Cambria Math" panose="02040503050406030204" pitchFamily="18" charset="0"/>
                <a:cs typeface="Calibri" panose="020F0502020204030204" pitchFamily="34" charset="0"/>
              </a:rPr>
              <a:t>Descrizione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8" y="909638"/>
            <a:ext cx="468082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Cosa è successo?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Il carello elevatore, passando sopra il binario del portone scorrevole del capannone, sobbalzava ed il piede destro dell’infortunato trasportato scivolava dalle forche venendo a contatto con il suolo. 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L’infortunato pertanto cadeva a terra e la gamba rimaneva incastrata tra il muletto stesso e l’asfalto.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r="3521"/>
          <a:stretch/>
        </p:blipFill>
        <p:spPr>
          <a:xfrm>
            <a:off x="5490508" y="1527820"/>
            <a:ext cx="3109799" cy="224151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27793" y="4422267"/>
            <a:ext cx="79918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Contatto:</a:t>
            </a:r>
          </a:p>
          <a:p>
            <a:pPr algn="just"/>
            <a:r>
              <a:rPr lang="it-IT" sz="2000" dirty="0">
                <a:latin typeface="Century Gothic" panose="020B0502020202020204" pitchFamily="34" charset="0"/>
              </a:rPr>
              <a:t>Gamba destra e la parte centrale del carrello.</a:t>
            </a:r>
          </a:p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Esito del trauma:</a:t>
            </a:r>
          </a:p>
          <a:p>
            <a:pPr marL="342900" indent="-342900" algn="just">
              <a:buFont typeface="Century Gothic" panose="020B0502020202020204" pitchFamily="34" charset="0"/>
              <a:buChar char="-"/>
            </a:pPr>
            <a:r>
              <a:rPr lang="it-IT" sz="2000" dirty="0">
                <a:latin typeface="Century Gothic" panose="020B0502020202020204" pitchFamily="34" charset="0"/>
              </a:rPr>
              <a:t>Trauma da schiacciamento dell’arto inferiore con fratture, scuoiamento e disarticolazione della gamba destra.</a:t>
            </a:r>
          </a:p>
          <a:p>
            <a:pPr marL="342900" indent="-342900" algn="just">
              <a:buFont typeface="Century Gothic" panose="020B0502020202020204" pitchFamily="34" charset="0"/>
              <a:buChar char="-"/>
            </a:pPr>
            <a:r>
              <a:rPr lang="it-IT" sz="2000" dirty="0">
                <a:latin typeface="Century Gothic" panose="020B0502020202020204" pitchFamily="34" charset="0"/>
              </a:rPr>
              <a:t>372 giorni complessivi di inabilità temporanea.</a:t>
            </a:r>
          </a:p>
        </p:txBody>
      </p:sp>
    </p:spTree>
    <p:extLst>
      <p:ext uri="{BB962C8B-B14F-4D97-AF65-F5344CB8AC3E}">
        <p14:creationId xmlns:p14="http://schemas.microsoft.com/office/powerpoint/2010/main" val="2794926838"/>
      </p:ext>
    </p:extLst>
  </p:cSld>
  <p:clrMapOvr>
    <a:masterClrMapping/>
  </p:clrMapOvr>
  <p:transition spd="slow" advTm="703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Perché è avvenuto l’infortunio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189" y="909638"/>
            <a:ext cx="5040823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L’infortunato si faceva trasportare sulle forche del carrello.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Il carrellista acconsentiva al trasporto pericoloso dell’infortunato sulle forche del carrello.</a:t>
            </a:r>
          </a:p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Nota: </a:t>
            </a:r>
            <a:r>
              <a:rPr lang="it-IT" sz="2000" dirty="0">
                <a:solidFill>
                  <a:srgbClr val="FF9933"/>
                </a:solidFill>
                <a:latin typeface="Century Gothic" panose="020B0502020202020204" pitchFamily="34" charset="0"/>
              </a:rPr>
              <a:t>cosa assolutamente non prevista nell’uso corretto di questa attrezzatura.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Il binario del portone scorrevole del capannone creava un dislivello nel percorso di passaggio dei carrelli.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1187" y="4505004"/>
            <a:ext cx="8010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</a:rPr>
              <a:t>Criticità organizzative alla base dell’evento: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Formazione carente del lavoratore alla guida del carrello elevatore.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Mancata vigilanza del Preposto che non faceva rispettare le disposizioni aziendali, riportate anche nella cartellonistica esposta.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16444"/>
          <a:stretch/>
        </p:blipFill>
        <p:spPr>
          <a:xfrm>
            <a:off x="5832014" y="998973"/>
            <a:ext cx="2649246" cy="32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76927"/>
      </p:ext>
    </p:extLst>
  </p:cSld>
  <p:clrMapOvr>
    <a:masterClrMapping/>
  </p:clrMapOvr>
  <p:transition spd="slow" advTm="703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6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Come prevenire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189" y="909639"/>
            <a:ext cx="5310826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FF9933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 azioni di prevenzione</a:t>
            </a:r>
            <a:endParaRPr lang="it-IT" sz="2000" dirty="0">
              <a:solidFill>
                <a:srgbClr val="FF9933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Utilizzare i carrelli elevatori solo per il trasporto delle merci su bancale e </a:t>
            </a:r>
            <a:r>
              <a:rPr lang="it-IT" sz="2000" b="1" dirty="0">
                <a:latin typeface="Century Gothic" panose="020B0502020202020204" pitchFamily="34" charset="0"/>
              </a:rPr>
              <a:t>non trasportare mai colleghi sulle forche </a:t>
            </a:r>
            <a:r>
              <a:rPr lang="it-IT" sz="2000" dirty="0">
                <a:latin typeface="Century Gothic" panose="020B0502020202020204" pitchFamily="34" charset="0"/>
              </a:rPr>
              <a:t>o appoggiati ad altre parti del mezzo diverse dal sedile regolamentare.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Rispettare il </a:t>
            </a:r>
            <a:r>
              <a:rPr lang="it-IT" sz="2000" b="1" dirty="0">
                <a:latin typeface="Century Gothic" panose="020B0502020202020204" pitchFamily="34" charset="0"/>
              </a:rPr>
              <a:t>divieto assoluto di sollevamento di persone sulle forche</a:t>
            </a:r>
            <a:r>
              <a:rPr lang="it-IT" sz="2000" dirty="0">
                <a:latin typeface="Century Gothic" panose="020B0502020202020204" pitchFamily="34" charset="0"/>
              </a:rPr>
              <a:t> del carrello elevatore.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Tenere la </a:t>
            </a:r>
            <a:r>
              <a:rPr lang="it-IT" sz="2000" b="1" dirty="0">
                <a:latin typeface="Century Gothic" panose="020B0502020202020204" pitchFamily="34" charset="0"/>
              </a:rPr>
              <a:t>pavimentazione dei reparti interni e delle aree esterne in buono stato di manutenzione </a:t>
            </a:r>
            <a:r>
              <a:rPr lang="it-IT" sz="2000" dirty="0">
                <a:latin typeface="Century Gothic" panose="020B0502020202020204" pitchFamily="34" charset="0"/>
              </a:rPr>
              <a:t>e senza rotture ed avvallamenti.</a:t>
            </a:r>
          </a:p>
        </p:txBody>
      </p:sp>
      <p:pic>
        <p:nvPicPr>
          <p:cNvPr id="5" name="Picture 4" descr="CARTELLO ALL. DIVIETO TRASPORTO PERSONE 0110.19.00 D&amp;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r="15140"/>
          <a:stretch/>
        </p:blipFill>
        <p:spPr bwMode="auto">
          <a:xfrm>
            <a:off x="6119685" y="1391085"/>
            <a:ext cx="2350625" cy="313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99206" y="4869016"/>
            <a:ext cx="8010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Century Gothic" panose="020B0502020202020204" pitchFamily="34" charset="0"/>
              </a:rPr>
              <a:t>Il carrello elevatore è una “attrezzatura speciale” per cui ne va consentito l’uso solo ai lavoratori che hanno conseguito </a:t>
            </a:r>
            <a:r>
              <a:rPr lang="it-IT" sz="2000" b="1" dirty="0">
                <a:latin typeface="Century Gothic" panose="020B0502020202020204" pitchFamily="34" charset="0"/>
              </a:rPr>
              <a:t>l’abilitazione all’uso </a:t>
            </a:r>
            <a:r>
              <a:rPr lang="it-IT" sz="2000" dirty="0">
                <a:latin typeface="Century Gothic" panose="020B0502020202020204" pitchFamily="34" charset="0"/>
              </a:rPr>
              <a:t>con gli appositi corsi previsti dallo specifico accordo stato-regioni.</a:t>
            </a:r>
          </a:p>
        </p:txBody>
      </p:sp>
    </p:spTree>
    <p:extLst>
      <p:ext uri="{BB962C8B-B14F-4D97-AF65-F5344CB8AC3E}">
        <p14:creationId xmlns:p14="http://schemas.microsoft.com/office/powerpoint/2010/main" val="2053953774"/>
      </p:ext>
    </p:extLst>
  </p:cSld>
  <p:clrMapOvr>
    <a:masterClrMapping/>
  </p:clrMapOvr>
  <p:transition spd="slow" advTm="703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7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0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Grafica dell’evento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93951"/>
              </p:ext>
            </p:extLst>
          </p:nvPr>
        </p:nvGraphicFramePr>
        <p:xfrm>
          <a:off x="2494833" y="3367518"/>
          <a:ext cx="614354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Sede anatomica del danno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latin typeface="Century Gothic" panose="020B0502020202020204" pitchFamily="34" charset="0"/>
                        </a:rPr>
                        <a:t>Natura del danno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Century Gothic" panose="020B0502020202020204" pitchFamily="34" charset="0"/>
                        </a:rPr>
                        <a:t>Gamba destra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latin typeface="Century Gothic" panose="020B0502020202020204" pitchFamily="34" charset="0"/>
                        </a:rPr>
                        <a:t>Frattura  (con scuoiamento e disarticolazione)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611188" y="1731709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INCIDENTE</a:t>
            </a:r>
          </a:p>
          <a:p>
            <a:pPr algn="ctr"/>
            <a:r>
              <a:rPr lang="it-IT" sz="1600" dirty="0">
                <a:solidFill>
                  <a:schemeClr val="accent5"/>
                </a:solidFill>
                <a:latin typeface="Century Gothic" panose="020B0502020202020204" pitchFamily="34" charset="0"/>
              </a:rPr>
              <a:t>Coincidente con il </a:t>
            </a:r>
          </a:p>
          <a:p>
            <a:pPr algn="ctr"/>
            <a:endParaRPr lang="it-IT" sz="16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188" y="3372483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TRAUMA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11188" y="2148692"/>
            <a:ext cx="1645588" cy="365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CONTATTO</a:t>
            </a:r>
          </a:p>
        </p:txBody>
      </p:sp>
      <p:cxnSp>
        <p:nvCxnSpPr>
          <p:cNvPr id="12" name="Connettore 2 11"/>
          <p:cNvCxnSpPr/>
          <p:nvPr/>
        </p:nvCxnSpPr>
        <p:spPr>
          <a:xfrm>
            <a:off x="5562208" y="2438989"/>
            <a:ext cx="0" cy="6586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37188"/>
              </p:ext>
            </p:extLst>
          </p:nvPr>
        </p:nvGraphicFramePr>
        <p:xfrm>
          <a:off x="2501977" y="1412701"/>
          <a:ext cx="6143548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Tipologia incidente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Agente materiale</a:t>
                      </a:r>
                      <a:r>
                        <a:rPr lang="it-IT" sz="1600" b="1" baseline="0" dirty="0">
                          <a:latin typeface="Century Gothic" panose="020B0502020202020204" pitchFamily="34" charset="0"/>
                        </a:rPr>
                        <a:t> incidente</a:t>
                      </a:r>
                      <a:endParaRPr lang="it-IT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Contatto con mezzi in movimento nella loro 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Carrello elevatore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84088"/>
      </p:ext>
    </p:extLst>
  </p:cSld>
  <p:clrMapOvr>
    <a:masterClrMapping/>
  </p:clrMapOvr>
  <p:transition spd="slow" advTm="703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 txBox="1">
            <a:spLocks/>
          </p:cNvSpPr>
          <p:nvPr/>
        </p:nvSpPr>
        <p:spPr bwMode="auto">
          <a:xfrm>
            <a:off x="8388350" y="6427788"/>
            <a:ext cx="5143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ED53F8-0170-4006-B778-0B8FE63E1C46}" type="slidenum">
              <a:rPr lang="it-IT" altLang="it-IT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it-IT" altLang="it-IT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6" name="CasellaDiTesto 3"/>
          <p:cNvSpPr txBox="1">
            <a:spLocks noChangeArrowheads="1"/>
          </p:cNvSpPr>
          <p:nvPr/>
        </p:nvSpPr>
        <p:spPr bwMode="auto">
          <a:xfrm>
            <a:off x="251520" y="-14515"/>
            <a:ext cx="71631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prstClr val="white"/>
                </a:solidFill>
                <a:latin typeface="Century Gothic" panose="020B050202020202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Fattori determinanti evento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36034"/>
              </p:ext>
            </p:extLst>
          </p:nvPr>
        </p:nvGraphicFramePr>
        <p:xfrm>
          <a:off x="611188" y="3879005"/>
          <a:ext cx="8010525" cy="197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6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entury Gothic" panose="020B0502020202020204" pitchFamily="34" charset="0"/>
                        </a:rPr>
                        <a:t>Criticità organizzative alla base dell’evento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53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Datore di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Formazione: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insufficiente formazione del carrellista</a:t>
                      </a:r>
                      <a:endParaRPr lang="it-IT" sz="16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latin typeface="Century Gothic" panose="020B0502020202020204" pitchFamily="34" charset="0"/>
                        </a:rPr>
                        <a:t>Preposto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Vigilanza: 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mancata vigilanza del </a:t>
                      </a:r>
                      <a:r>
                        <a:rPr lang="it-IT" sz="1600" b="0" i="0" u="none" strike="noStrike" kern="1200" baseline="0" dirty="0" err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peposto</a:t>
                      </a:r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(capo reparto</a:t>
                      </a:r>
                    </a:p>
                    <a:p>
                      <a:r>
                        <a:rPr lang="it-IT" sz="1600" b="0" i="0" u="none" strike="noStrike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magazzino)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61872"/>
              </p:ext>
            </p:extLst>
          </p:nvPr>
        </p:nvGraphicFramePr>
        <p:xfrm>
          <a:off x="0" y="909638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010">
                <a:tc>
                  <a:txBody>
                    <a:bodyPr/>
                    <a:lstStyle/>
                    <a:p>
                      <a:pPr marL="444500" indent="98425"/>
                      <a:r>
                        <a:rPr lang="it-IT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Infortunato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L’infortunato si fa trasportare in piedi sulle forche del carrello.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pPr marL="0" indent="542925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Attività di terzi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 carrellista ha acconsentito al trasporto pericoloso del collega sulle forche del carrello.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010">
                <a:tc>
                  <a:txBody>
                    <a:bodyPr/>
                    <a:lstStyle/>
                    <a:p>
                      <a:pPr marL="0" indent="542925"/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Ambiente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Il binario del portone scorrevole del capannone creava un dislivello nel percorso di passaggio dei carrelli.</a:t>
                      </a:r>
                      <a:endParaRPr lang="it-IT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45461"/>
      </p:ext>
    </p:extLst>
  </p:cSld>
  <p:clrMapOvr>
    <a:masterClrMapping/>
  </p:clrMapOvr>
  <p:transition spd="slow" advTm="703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674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Tema di Office">
  <a:themeElements>
    <a:clrScheme name="Personalizzato 5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D8D8D8"/>
      </a:accent1>
      <a:accent2>
        <a:srgbClr val="C0504D"/>
      </a:accent2>
      <a:accent3>
        <a:srgbClr val="C00000"/>
      </a:accent3>
      <a:accent4>
        <a:srgbClr val="95B3D7"/>
      </a:accent4>
      <a:accent5>
        <a:srgbClr val="0070C0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</TotalTime>
  <Words>554</Words>
  <Application>Microsoft Office PowerPoint</Application>
  <PresentationFormat>Presentazione su schermo (4:3)</PresentationFormat>
  <Paragraphs>86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Cambria Math</vt:lpstr>
      <vt:lpstr>Century Gothic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Giancarlo Ronchi AiFOS</cp:lastModifiedBy>
  <cp:revision>497</cp:revision>
  <dcterms:created xsi:type="dcterms:W3CDTF">2011-06-06T12:23:03Z</dcterms:created>
  <dcterms:modified xsi:type="dcterms:W3CDTF">2021-03-31T14:01:05Z</dcterms:modified>
</cp:coreProperties>
</file>