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12"/>
  </p:notesMasterIdLst>
  <p:handoutMasterIdLst>
    <p:handoutMasterId r:id="rId13"/>
  </p:handoutMasterIdLst>
  <p:sldIdLst>
    <p:sldId id="457" r:id="rId2"/>
    <p:sldId id="435" r:id="rId3"/>
    <p:sldId id="452" r:id="rId4"/>
    <p:sldId id="458" r:id="rId5"/>
    <p:sldId id="451" r:id="rId6"/>
    <p:sldId id="453" r:id="rId7"/>
    <p:sldId id="459" r:id="rId8"/>
    <p:sldId id="454" r:id="rId9"/>
    <p:sldId id="455" r:id="rId10"/>
    <p:sldId id="430" r:id="rId11"/>
  </p:sldIdLst>
  <p:sldSz cx="9144000" cy="6858000" type="screen4x3"/>
  <p:notesSz cx="7099300" cy="10234613"/>
  <p:custDataLst>
    <p:tags r:id="rId14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pos="5431" userDrawn="1">
          <p15:clr>
            <a:srgbClr val="A4A3A4"/>
          </p15:clr>
        </p15:guide>
        <p15:guide id="3" orient="horz" pos="573" userDrawn="1">
          <p15:clr>
            <a:srgbClr val="A4A3A4"/>
          </p15:clr>
        </p15:guide>
        <p15:guide id="4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0000"/>
    <a:srgbClr val="339933"/>
    <a:srgbClr val="77A62C"/>
    <a:srgbClr val="00CC00"/>
    <a:srgbClr val="008080"/>
    <a:srgbClr val="4D4D4F"/>
    <a:srgbClr val="146027"/>
    <a:srgbClr val="C4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45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4144"/>
        <p:guide pos="5431"/>
        <p:guide orient="horz" pos="573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730" y="54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854C-2BB9-43A4-A4B4-2D475569CDD5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ACC1-FE93-4BEF-BB8F-4F3412D74E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384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CE01BE-25BB-4A3F-B8EB-50A413F49380}" type="datetimeFigureOut">
              <a:rPr lang="it-IT"/>
              <a:pPr>
                <a:defRPr/>
              </a:pPr>
              <a:t>25/05/2021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FCF79F-AB74-4BB3-B70A-22496D4E16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80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6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92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11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89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27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57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Da inserire solo alla fine del corso</a:t>
            </a:r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ECBBE4-430D-4FE3-B80A-5BDB87154328}" type="slidenum">
              <a:rPr lang="it-IT" altLang="it-IT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it-IT" altLang="it-IT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18084"/>
          <a:stretch/>
        </p:blipFill>
        <p:spPr>
          <a:xfrm>
            <a:off x="-17348" y="2124731"/>
            <a:ext cx="5021395" cy="2024350"/>
          </a:xfrm>
          <a:prstGeom prst="rect">
            <a:avLst/>
          </a:prstGeom>
        </p:spPr>
      </p:pic>
      <p:sp>
        <p:nvSpPr>
          <p:cNvPr id="3" name="Rettangolo 2"/>
          <p:cNvSpPr/>
          <p:nvPr userDrawn="1"/>
        </p:nvSpPr>
        <p:spPr>
          <a:xfrm>
            <a:off x="5076056" y="2124731"/>
            <a:ext cx="4067944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0" y="476672"/>
            <a:ext cx="244233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18084"/>
          <a:stretch/>
        </p:blipFill>
        <p:spPr>
          <a:xfrm>
            <a:off x="2" y="2124731"/>
            <a:ext cx="5004045" cy="2024350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5076056" y="2124731"/>
            <a:ext cx="4067944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0" y="476672"/>
            <a:ext cx="2442333" cy="1008112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 rot="16200000">
            <a:off x="-306279" y="4527369"/>
            <a:ext cx="2636912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09" y="5050169"/>
            <a:ext cx="1282500" cy="978750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5220072" y="2580346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Imparare dall’errore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983767" y="6440100"/>
            <a:ext cx="5728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rgbClr val="4D4D4F"/>
                </a:solidFill>
                <a:latin typeface="+mn-lt"/>
              </a:rPr>
              <a:t>Scheda elaborata da </a:t>
            </a:r>
            <a:r>
              <a:rPr lang="it-IT" sz="1200" dirty="0" err="1">
                <a:solidFill>
                  <a:srgbClr val="4D4D4F"/>
                </a:solidFill>
                <a:latin typeface="+mn-lt"/>
              </a:rPr>
              <a:t>AiFOS</a:t>
            </a:r>
            <a:r>
              <a:rPr lang="it-IT" sz="1200" dirty="0">
                <a:solidFill>
                  <a:srgbClr val="4D4D4F"/>
                </a:solidFill>
                <a:latin typeface="+mn-lt"/>
              </a:rPr>
              <a:t> su dati raccolti dall’ATS Brianza della Regione Lombardia </a:t>
            </a: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501977" y="518315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n w="13462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Racconto di una storia vera di un infortunio.</a:t>
            </a:r>
          </a:p>
          <a:p>
            <a:r>
              <a:rPr lang="it-IT" sz="2200" dirty="0">
                <a:ln w="13462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Perché non ne accadano più di uguali.</a:t>
            </a:r>
          </a:p>
        </p:txBody>
      </p:sp>
    </p:spTree>
    <p:extLst>
      <p:ext uri="{BB962C8B-B14F-4D97-AF65-F5344CB8AC3E}">
        <p14:creationId xmlns:p14="http://schemas.microsoft.com/office/powerpoint/2010/main" val="60010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2667" y="0"/>
            <a:ext cx="9249232" cy="727267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7A62C"/>
              </a:solidFill>
            </a:endParaRPr>
          </a:p>
        </p:txBody>
      </p:sp>
      <p:sp>
        <p:nvSpPr>
          <p:cNvPr id="6" name="Triangolo isoscele 5"/>
          <p:cNvSpPr/>
          <p:nvPr userDrawn="1"/>
        </p:nvSpPr>
        <p:spPr>
          <a:xfrm rot="4990496">
            <a:off x="1696122" y="-925416"/>
            <a:ext cx="6130101" cy="8799928"/>
          </a:xfrm>
          <a:prstGeom prst="triangle">
            <a:avLst>
              <a:gd name="adj" fmla="val 63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riangolo isoscele 6"/>
          <p:cNvSpPr/>
          <p:nvPr userDrawn="1"/>
        </p:nvSpPr>
        <p:spPr>
          <a:xfrm rot="15778833">
            <a:off x="4192494" y="-1201834"/>
            <a:ext cx="3972995" cy="5703343"/>
          </a:xfrm>
          <a:prstGeom prst="triangle">
            <a:avLst>
              <a:gd name="adj" fmla="val 637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-108520" y="0"/>
            <a:ext cx="5040524" cy="47667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30" y="136471"/>
            <a:ext cx="1356845" cy="33427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>
            <a:off x="323528" y="470744"/>
            <a:ext cx="18425" cy="638725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34" y="302699"/>
            <a:ext cx="2167608" cy="53401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>
            <a:off x="323528" y="470744"/>
            <a:ext cx="0" cy="59825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 userDrawn="1"/>
        </p:nvSpPr>
        <p:spPr>
          <a:xfrm>
            <a:off x="-5431" y="1700808"/>
            <a:ext cx="7673776" cy="20162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0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96" y="261346"/>
            <a:ext cx="2167608" cy="53401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 flipH="1">
            <a:off x="341953" y="0"/>
            <a:ext cx="1" cy="6858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0" y="2124731"/>
            <a:ext cx="9144000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5453" y="5574730"/>
            <a:ext cx="9128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5400" b="1" dirty="0">
                <a:solidFill>
                  <a:srgbClr val="4D4D4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Grazie a tutti!</a:t>
            </a: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-15452" y="126843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4D4D4F"/>
                </a:solidFill>
                <a:latin typeface="Century Gothic" panose="020B0502020202020204" pitchFamily="34" charset="0"/>
                <a:cs typeface="+mn-cs"/>
              </a:rPr>
              <a:t>Qualche volta ti va bene, però devi imparare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55159">
            <a:off x="4824456" y="2004545"/>
            <a:ext cx="3084882" cy="2877041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 rot="21055566">
            <a:off x="5270769" y="2640986"/>
            <a:ext cx="2454189" cy="220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«Chiunque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può sbagliare;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ma nessuno,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se non è uno sciocco,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persevera nell’errore» 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(Cicerone)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39110">
            <a:off x="1187947" y="2263749"/>
            <a:ext cx="3084882" cy="2877041"/>
          </a:xfrm>
          <a:prstGeom prst="rect">
            <a:avLst/>
          </a:prstGeom>
        </p:spPr>
      </p:pic>
      <p:sp>
        <p:nvSpPr>
          <p:cNvPr id="14" name="Rettangolo 13"/>
          <p:cNvSpPr/>
          <p:nvPr userDrawn="1"/>
        </p:nvSpPr>
        <p:spPr>
          <a:xfrm rot="239517">
            <a:off x="1329327" y="2804652"/>
            <a:ext cx="2754831" cy="220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«Se ci scambiamo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una moneta avremo entrambi una moneta.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Se ci scambiamo un’idea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avremo entrambi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due idee»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7760" y="1929813"/>
            <a:ext cx="479137" cy="7817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1485" y="2320688"/>
            <a:ext cx="455847" cy="5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1939"/>
            <a:ext cx="1996534" cy="82552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5A185-09E8-41F9-B0D5-76235AE6261F}" type="datetimeFigureOut">
              <a:rPr lang="it-IT"/>
              <a:pPr>
                <a:defRPr/>
              </a:pPr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3D0DF-FAD2-4FF4-AF34-6A861BBA3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4" r:id="rId2"/>
    <p:sldLayoutId id="2147484316" r:id="rId3"/>
    <p:sldLayoutId id="2147484308" r:id="rId4"/>
    <p:sldLayoutId id="2147484313" r:id="rId5"/>
    <p:sldLayoutId id="2147484315" r:id="rId6"/>
    <p:sldLayoutId id="214748431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220072" y="3067846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Attrezzature</a:t>
            </a:r>
          </a:p>
        </p:txBody>
      </p:sp>
    </p:spTree>
    <p:extLst>
      <p:ext uri="{BB962C8B-B14F-4D97-AF65-F5344CB8AC3E}">
        <p14:creationId xmlns:p14="http://schemas.microsoft.com/office/powerpoint/2010/main" val="203405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67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chemeClr val="bg1"/>
                </a:solidFill>
                <a:latin typeface="Calibri" pitchFamily="34" charset="0"/>
              </a:rPr>
              <a:pPr algn="r"/>
              <a:t>2</a:t>
            </a:fld>
            <a:endParaRPr lang="it-IT" altLang="it-IT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7832" y="3248998"/>
            <a:ext cx="7734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Intrappolato</a:t>
            </a:r>
          </a:p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nello spargisale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31994" y="909638"/>
            <a:ext cx="462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Contatto con organi lavoratori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in movimento di un macchinario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94457" y="5502146"/>
            <a:ext cx="406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Lavorazione</a:t>
            </a:r>
          </a:p>
          <a:p>
            <a:pPr algn="r"/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Manutenzione invernale stradale</a:t>
            </a:r>
          </a:p>
        </p:txBody>
      </p:sp>
    </p:spTree>
    <p:extLst>
      <p:ext uri="{BB962C8B-B14F-4D97-AF65-F5344CB8AC3E}">
        <p14:creationId xmlns:p14="http://schemas.microsoft.com/office/powerpoint/2010/main" val="3745128374"/>
      </p:ext>
    </p:extLst>
  </p:cSld>
  <p:clrMapOvr>
    <a:masterClrMapping/>
  </p:clrMapOvr>
  <p:transition spd="slow" advTm="703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Descrizione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8" y="909638"/>
            <a:ext cx="8010525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Dove ha avuto origine il problema?</a:t>
            </a:r>
            <a:endParaRPr lang="it-IT" sz="20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Al termine del trattamento invernale sulle strade a seguito di un “allarme neve”, occorreva svuotare il sale residuo rimasto compattato all’interno della macchina.</a:t>
            </a:r>
          </a:p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Cosa è successo?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Il lavoratore incaricato della pulizia della macchina spargisale vi accedeva, spostando una delle griglie di vaglio, durante le operazioni di svuotamento del sale rimasto in tramoggia; durante quest’azione gli organi lavoratori erano in funzione. Uno dei due alberi rotanti frangisale posti in fondo alla tramoggia, afferrava i pantaloni del lavoratore che non riusciva a sottrarsi dalla presa e ne restava intrappolato. 	</a:t>
            </a:r>
          </a:p>
        </p:txBody>
      </p:sp>
    </p:spTree>
    <p:extLst>
      <p:ext uri="{BB962C8B-B14F-4D97-AF65-F5344CB8AC3E}">
        <p14:creationId xmlns:p14="http://schemas.microsoft.com/office/powerpoint/2010/main" val="1392479472"/>
      </p:ext>
    </p:extLst>
  </p:cSld>
  <p:clrMapOvr>
    <a:masterClrMapping/>
  </p:clrMapOvr>
  <p:transition spd="slow" advTm="703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Descrizione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9" y="909638"/>
            <a:ext cx="801052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Contatto: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Intrappolamento negli alberi frangisale all’interno della tramoggia della macchina. 	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16" y="1808163"/>
            <a:ext cx="3219450" cy="46196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58" y="3631836"/>
            <a:ext cx="3642543" cy="280525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29816" y="20511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Esito del trauma:</a:t>
            </a:r>
          </a:p>
          <a:p>
            <a:r>
              <a:rPr lang="it-IT" sz="2000" dirty="0">
                <a:latin typeface="Century Gothic" panose="020B0502020202020204" pitchFamily="34" charset="0"/>
              </a:rPr>
              <a:t>Decesso per schiacciamento dell’intero corpo e disarticolazione degli arti inferiori sino al bacino. </a:t>
            </a:r>
          </a:p>
        </p:txBody>
      </p:sp>
    </p:spTree>
    <p:extLst>
      <p:ext uri="{BB962C8B-B14F-4D97-AF65-F5344CB8AC3E}">
        <p14:creationId xmlns:p14="http://schemas.microsoft.com/office/powerpoint/2010/main" val="4156642922"/>
      </p:ext>
    </p:extLst>
  </p:cSld>
  <p:clrMapOvr>
    <a:masterClrMapping/>
  </p:clrMapOvr>
  <p:transition spd="slow" advTm="703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Perché è avvenuto l’infortunio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8" y="946724"/>
            <a:ext cx="8010525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Le griglie di protezione della tramoggia, dove operano gli alberi frangisale, non erano imbullonate o dotate di microinterruttore di sicurezza per l’arresto degli organi lavoratori.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Il lavoratore operava imprudentemente e senza cognizione del rischio presente all’interno della tramoggia con la macchina in funzione.</a:t>
            </a: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Nota: </a:t>
            </a:r>
            <a:r>
              <a:rPr lang="it-IT" sz="2000" dirty="0">
                <a:solidFill>
                  <a:srgbClr val="FF9933"/>
                </a:solidFill>
                <a:latin typeface="Century Gothic" panose="020B0502020202020204" pitchFamily="34" charset="0"/>
              </a:rPr>
              <a:t>il lavoratore era un semplice manovale dell’azienda e non un addetto ed esperto all’uso degli spargisale. </a:t>
            </a:r>
          </a:p>
          <a:p>
            <a:pPr algn="just"/>
            <a:endParaRPr lang="it-IT" sz="2000" b="1" dirty="0"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Criticità organizzative alla base dell’evento: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Mancata formazione del lavoratore sui rischi specifici della macchina.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Assenza di procedure di lavoro specifiche per la pulizia in sicurezza dello spargisale.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Mancata valutazione dei rischi di questa operazione.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Non conformità dell’attrezzatura alla Direttiva Macchine. </a:t>
            </a:r>
          </a:p>
        </p:txBody>
      </p:sp>
    </p:spTree>
    <p:extLst>
      <p:ext uri="{BB962C8B-B14F-4D97-AF65-F5344CB8AC3E}">
        <p14:creationId xmlns:p14="http://schemas.microsoft.com/office/powerpoint/2010/main" val="3886376927"/>
      </p:ext>
    </p:extLst>
  </p:cSld>
  <p:clrMapOvr>
    <a:masterClrMapping/>
  </p:clrMapOvr>
  <p:transition spd="slow" advTm="703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Come prevenire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189" y="909639"/>
            <a:ext cx="801052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 azioni di prevenzione</a:t>
            </a:r>
            <a:endParaRPr lang="it-IT" sz="20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Le griglie di vaglio del sale poste sopra la tramoggia sono anche sistemi di protezione degli organi lavoratori, vanno pertanto tenute bloccate o dotate di idonei microinterruttori di arresto degli organi lavoratori pericolosi come richiede la norma e la direttiva macchine.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Procedure di lavoro sicuro per le operazioni di pulizia e manutenzione.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r="4600"/>
          <a:stretch/>
        </p:blipFill>
        <p:spPr>
          <a:xfrm>
            <a:off x="2653669" y="3707802"/>
            <a:ext cx="3925563" cy="28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3774"/>
      </p:ext>
    </p:extLst>
  </p:cSld>
  <p:clrMapOvr>
    <a:masterClrMapping/>
  </p:clrMapOvr>
  <p:transition spd="slow" advTm="703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Come prevenire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189" y="909639"/>
            <a:ext cx="801052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 azioni di prevenzione</a:t>
            </a:r>
            <a:endParaRPr lang="it-IT" sz="20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Formazione del personale e vigilanza dei preposti.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Rispetto delle indicazioni di sicurezza contenute nell’opuscolo </a:t>
            </a:r>
            <a:r>
              <a:rPr lang="it-IT" sz="2000" i="1" dirty="0">
                <a:solidFill>
                  <a:srgbClr val="FF9933"/>
                </a:solidFill>
                <a:latin typeface="Century Gothic" panose="020B0502020202020204" pitchFamily="34" charset="0"/>
              </a:rPr>
              <a:t>“Lavorare in sicurezza con le macchine spargisale” </a:t>
            </a:r>
            <a:r>
              <a:rPr lang="it-IT" sz="2000" dirty="0">
                <a:latin typeface="Century Gothic" panose="020B0502020202020204" pitchFamily="34" charset="0"/>
              </a:rPr>
              <a:t>redatta dall’</a:t>
            </a:r>
            <a:r>
              <a:rPr lang="it-IT" sz="2000" i="1" dirty="0">
                <a:latin typeface="Century Gothic" panose="020B0502020202020204" pitchFamily="34" charset="0"/>
              </a:rPr>
              <a:t>ASL Monza Brianza</a:t>
            </a:r>
            <a:r>
              <a:rPr lang="it-IT" sz="20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28" y="2781270"/>
            <a:ext cx="2661645" cy="3643656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467989"/>
      </p:ext>
    </p:extLst>
  </p:cSld>
  <p:clrMapOvr>
    <a:masterClrMapping/>
  </p:clrMapOvr>
  <p:transition spd="slow" advTm="703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Grafica dell’evento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64728"/>
              </p:ext>
            </p:extLst>
          </p:nvPr>
        </p:nvGraphicFramePr>
        <p:xfrm>
          <a:off x="2494833" y="3342062"/>
          <a:ext cx="614354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Sede anatomica del danno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entury Gothic" panose="020B0502020202020204" pitchFamily="34" charset="0"/>
                        </a:rPr>
                        <a:t>Natura del danno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Sedi 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Lesioni multiple da intrappolamento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611188" y="1718981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INCIDENTE</a:t>
            </a:r>
          </a:p>
          <a:p>
            <a:pPr algn="ctr"/>
            <a:r>
              <a:rPr lang="it-IT" sz="1600" dirty="0">
                <a:solidFill>
                  <a:schemeClr val="accent5"/>
                </a:solidFill>
                <a:latin typeface="Century Gothic" panose="020B0502020202020204" pitchFamily="34" charset="0"/>
              </a:rPr>
              <a:t>Coincidente col il </a:t>
            </a:r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CONTATTO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1188" y="3347027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TRAUMA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5562208" y="2528990"/>
            <a:ext cx="0" cy="6586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63144"/>
              </p:ext>
            </p:extLst>
          </p:nvPr>
        </p:nvGraphicFramePr>
        <p:xfrm>
          <a:off x="2501977" y="1412701"/>
          <a:ext cx="614354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Tipologia incidente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Agente materiale</a:t>
                      </a:r>
                      <a:r>
                        <a:rPr lang="it-IT" sz="1600" b="1" baseline="0" dirty="0">
                          <a:latin typeface="Century Gothic" panose="020B0502020202020204" pitchFamily="34" charset="0"/>
                        </a:rPr>
                        <a:t> incidente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Century Gothic" panose="020B0502020202020204" pitchFamily="34" charset="0"/>
                        </a:rPr>
                        <a:t>Contatto con organi lavoratori in movimento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Century Gothic" panose="020B0502020202020204" pitchFamily="34" charset="0"/>
                        </a:rPr>
                        <a:t>Alberi frangisale non protetti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84088"/>
      </p:ext>
    </p:extLst>
  </p:cSld>
  <p:clrMapOvr>
    <a:masterClrMapping/>
  </p:clrMapOvr>
  <p:transition spd="slow" advTm="703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9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-14515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Fattori determinanti evento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49867"/>
              </p:ext>
            </p:extLst>
          </p:nvPr>
        </p:nvGraphicFramePr>
        <p:xfrm>
          <a:off x="611188" y="2528990"/>
          <a:ext cx="801052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98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entury Gothic" panose="020B0502020202020204" pitchFamily="34" charset="0"/>
                        </a:rPr>
                        <a:t>Criticità organizzative alla base dell’evento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783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Datore di lavoro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Formazione: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mancata formazione del lavoratore.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Procedure: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assenza di procedure di lavoro.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Valutazione del Rischio: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mancata Valutazione dei Rischi di questa operazione. 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Progettista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Costruttore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Committente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Progettazione, costruzione e concessione in uso: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 conformità dell’attrezzatura alla Direttiva Macchine.	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07793"/>
              </p:ext>
            </p:extLst>
          </p:nvPr>
        </p:nvGraphicFramePr>
        <p:xfrm>
          <a:off x="0" y="909638"/>
          <a:ext cx="914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010">
                <a:tc>
                  <a:txBody>
                    <a:bodyPr/>
                    <a:lstStyle/>
                    <a:p>
                      <a:pPr marL="542925" indent="0"/>
                      <a:r>
                        <a:rPr lang="it-IT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Utensili</a:t>
                      </a:r>
                    </a:p>
                    <a:p>
                      <a:pPr marL="542925" indent="0"/>
                      <a:r>
                        <a:rPr lang="it-IT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Macchine</a:t>
                      </a:r>
                    </a:p>
                    <a:p>
                      <a:pPr marL="542925" indent="0"/>
                      <a:r>
                        <a:rPr lang="it-IT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Impianti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 griglie di protezione della tramoggia, dove operano gli alberi frangisale, non erano complete e bloccate </a:t>
                      </a:r>
                      <a:r>
                        <a:rPr lang="it-IT" sz="1600" b="0" i="0" u="none" strike="noStrike" kern="1200" baseline="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45461"/>
      </p:ext>
    </p:extLst>
  </p:cSld>
  <p:clrMapOvr>
    <a:masterClrMapping/>
  </p:clrMapOvr>
  <p:transition spd="slow" advTm="7038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Tema di Office">
  <a:themeElements>
    <a:clrScheme name="Personalizzato 5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D8D8D8"/>
      </a:accent1>
      <a:accent2>
        <a:srgbClr val="C0504D"/>
      </a:accent2>
      <a:accent3>
        <a:srgbClr val="C00000"/>
      </a:accent3>
      <a:accent4>
        <a:srgbClr val="95B3D7"/>
      </a:accent4>
      <a:accent5>
        <a:srgbClr val="0070C0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6064</TotalTime>
  <Words>529</Words>
  <Application>Microsoft Office PowerPoint</Application>
  <PresentationFormat>Presentazione su schermo (4:3)</PresentationFormat>
  <Paragraphs>92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Bradley Hand ITC</vt:lpstr>
      <vt:lpstr>Calibri</vt:lpstr>
      <vt:lpstr>Cambria Math</vt:lpstr>
      <vt:lpstr>Century Gothic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Giancarlo Ronchi</cp:lastModifiedBy>
  <cp:revision>495</cp:revision>
  <dcterms:created xsi:type="dcterms:W3CDTF">2011-06-06T12:23:03Z</dcterms:created>
  <dcterms:modified xsi:type="dcterms:W3CDTF">2021-05-25T14:17:00Z</dcterms:modified>
</cp:coreProperties>
</file>