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12"/>
  </p:notesMasterIdLst>
  <p:handoutMasterIdLst>
    <p:handoutMasterId r:id="rId13"/>
  </p:handoutMasterIdLst>
  <p:sldIdLst>
    <p:sldId id="457" r:id="rId2"/>
    <p:sldId id="435" r:id="rId3"/>
    <p:sldId id="452" r:id="rId4"/>
    <p:sldId id="458" r:id="rId5"/>
    <p:sldId id="451" r:id="rId6"/>
    <p:sldId id="459" r:id="rId7"/>
    <p:sldId id="453" r:id="rId8"/>
    <p:sldId id="454" r:id="rId9"/>
    <p:sldId id="455" r:id="rId10"/>
    <p:sldId id="430" r:id="rId11"/>
  </p:sldIdLst>
  <p:sldSz cx="9144000" cy="6858000" type="screen4x3"/>
  <p:notesSz cx="7099300" cy="10234613"/>
  <p:custDataLst>
    <p:tags r:id="rId14"/>
  </p:custDataLst>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44" userDrawn="1">
          <p15:clr>
            <a:srgbClr val="A4A3A4"/>
          </p15:clr>
        </p15:guide>
        <p15:guide id="2" pos="5431" userDrawn="1">
          <p15:clr>
            <a:srgbClr val="A4A3A4"/>
          </p15:clr>
        </p15:guide>
        <p15:guide id="3" orient="horz" pos="573" userDrawn="1">
          <p15:clr>
            <a:srgbClr val="A4A3A4"/>
          </p15:clr>
        </p15:guide>
        <p15:guide id="4" pos="38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3300"/>
    <a:srgbClr val="FF0000"/>
    <a:srgbClr val="339933"/>
    <a:srgbClr val="77A62C"/>
    <a:srgbClr val="00CC00"/>
    <a:srgbClr val="008080"/>
    <a:srgbClr val="4D4D4F"/>
    <a:srgbClr val="146027"/>
    <a:srgbClr val="C48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545" autoAdjust="0"/>
  </p:normalViewPr>
  <p:slideViewPr>
    <p:cSldViewPr>
      <p:cViewPr varScale="1">
        <p:scale>
          <a:sx n="86" d="100"/>
          <a:sy n="86" d="100"/>
        </p:scale>
        <p:origin x="1382" y="58"/>
      </p:cViewPr>
      <p:guideLst>
        <p:guide orient="horz" pos="4144"/>
        <p:guide pos="5431"/>
        <p:guide orient="horz" pos="573"/>
        <p:guide pos="3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4" d="100"/>
          <a:sy n="44" d="100"/>
        </p:scale>
        <p:origin x="2730" y="54"/>
      </p:cViewPr>
      <p:guideLst/>
    </p:cSldViewPr>
  </p:notes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D245854C-2BB9-43A4-A4B4-2D475569CDD5}" type="datetimeFigureOut">
              <a:rPr lang="it-IT" smtClean="0"/>
              <a:t>25/05/2021</a:t>
            </a:fld>
            <a:endParaRPr lang="it-IT"/>
          </a:p>
        </p:txBody>
      </p:sp>
      <p:sp>
        <p:nvSpPr>
          <p:cNvPr id="4" name="Segnaposto piè di pagina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8286ACC1-FE93-4BEF-BB8F-4F3412D74E82}" type="slidenum">
              <a:rPr lang="it-IT" smtClean="0"/>
              <a:t>‹N›</a:t>
            </a:fld>
            <a:endParaRPr lang="it-IT"/>
          </a:p>
        </p:txBody>
      </p:sp>
    </p:spTree>
    <p:extLst>
      <p:ext uri="{BB962C8B-B14F-4D97-AF65-F5344CB8AC3E}">
        <p14:creationId xmlns:p14="http://schemas.microsoft.com/office/powerpoint/2010/main" val="551384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it-IT"/>
          </a:p>
        </p:txBody>
      </p:sp>
      <p:sp>
        <p:nvSpPr>
          <p:cNvPr id="3" name="Segnaposto data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1CCE01BE-25BB-4A3F-B8EB-50A413F49380}" type="datetimeFigureOut">
              <a:rPr lang="it-IT"/>
              <a:pPr>
                <a:defRPr/>
              </a:pPr>
              <a:t>25/05/2021</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it-IT" noProof="0"/>
          </a:p>
        </p:txBody>
      </p:sp>
      <p:sp>
        <p:nvSpPr>
          <p:cNvPr id="5" name="Segnaposto note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F4FCF79F-AB74-4BB3-B70A-22496D4E16CF}" type="slidenum">
              <a:rPr lang="it-IT"/>
              <a:pPr>
                <a:defRPr/>
              </a:pPr>
              <a:t>‹N›</a:t>
            </a:fld>
            <a:endParaRPr lang="it-IT"/>
          </a:p>
        </p:txBody>
      </p:sp>
    </p:spTree>
    <p:extLst>
      <p:ext uri="{BB962C8B-B14F-4D97-AF65-F5344CB8AC3E}">
        <p14:creationId xmlns:p14="http://schemas.microsoft.com/office/powerpoint/2010/main" val="587053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Dati anno 2017</a:t>
            </a:r>
          </a:p>
        </p:txBody>
      </p:sp>
      <p:sp>
        <p:nvSpPr>
          <p:cNvPr id="4" name="Segnaposto numero diapositiva 3"/>
          <p:cNvSpPr>
            <a:spLocks noGrp="1"/>
          </p:cNvSpPr>
          <p:nvPr>
            <p:ph type="sldNum" sz="quarter" idx="10"/>
          </p:nvPr>
        </p:nvSpPr>
        <p:spPr/>
        <p:txBody>
          <a:bodyPr/>
          <a:lstStyle/>
          <a:p>
            <a:pPr>
              <a:defRPr/>
            </a:pPr>
            <a:fld id="{F4FCF79F-AB74-4BB3-B70A-22496D4E16CF}" type="slidenum">
              <a:rPr lang="it-IT" smtClean="0"/>
              <a:pPr>
                <a:defRPr/>
              </a:pPr>
              <a:t>2</a:t>
            </a:fld>
            <a:endParaRPr lang="it-IT"/>
          </a:p>
        </p:txBody>
      </p:sp>
    </p:spTree>
    <p:extLst>
      <p:ext uri="{BB962C8B-B14F-4D97-AF65-F5344CB8AC3E}">
        <p14:creationId xmlns:p14="http://schemas.microsoft.com/office/powerpoint/2010/main" val="2771804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Dati anno 2017</a:t>
            </a:r>
          </a:p>
        </p:txBody>
      </p:sp>
      <p:sp>
        <p:nvSpPr>
          <p:cNvPr id="4" name="Segnaposto numero diapositiva 3"/>
          <p:cNvSpPr>
            <a:spLocks noGrp="1"/>
          </p:cNvSpPr>
          <p:nvPr>
            <p:ph type="sldNum" sz="quarter" idx="10"/>
          </p:nvPr>
        </p:nvSpPr>
        <p:spPr/>
        <p:txBody>
          <a:bodyPr/>
          <a:lstStyle/>
          <a:p>
            <a:pPr>
              <a:defRPr/>
            </a:pPr>
            <a:fld id="{F4FCF79F-AB74-4BB3-B70A-22496D4E16CF}" type="slidenum">
              <a:rPr lang="it-IT" smtClean="0"/>
              <a:pPr>
                <a:defRPr/>
              </a:pPr>
              <a:t>3</a:t>
            </a:fld>
            <a:endParaRPr lang="it-IT"/>
          </a:p>
        </p:txBody>
      </p:sp>
    </p:spTree>
    <p:extLst>
      <p:ext uri="{BB962C8B-B14F-4D97-AF65-F5344CB8AC3E}">
        <p14:creationId xmlns:p14="http://schemas.microsoft.com/office/powerpoint/2010/main" val="312796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Dati anno 2017</a:t>
            </a:r>
          </a:p>
        </p:txBody>
      </p:sp>
      <p:sp>
        <p:nvSpPr>
          <p:cNvPr id="4" name="Segnaposto numero diapositiva 3"/>
          <p:cNvSpPr>
            <a:spLocks noGrp="1"/>
          </p:cNvSpPr>
          <p:nvPr>
            <p:ph type="sldNum" sz="quarter" idx="10"/>
          </p:nvPr>
        </p:nvSpPr>
        <p:spPr/>
        <p:txBody>
          <a:bodyPr/>
          <a:lstStyle/>
          <a:p>
            <a:pPr>
              <a:defRPr/>
            </a:pPr>
            <a:fld id="{F4FCF79F-AB74-4BB3-B70A-22496D4E16CF}" type="slidenum">
              <a:rPr lang="it-IT" smtClean="0"/>
              <a:pPr>
                <a:defRPr/>
              </a:pPr>
              <a:t>4</a:t>
            </a:fld>
            <a:endParaRPr lang="it-IT"/>
          </a:p>
        </p:txBody>
      </p:sp>
    </p:spTree>
    <p:extLst>
      <p:ext uri="{BB962C8B-B14F-4D97-AF65-F5344CB8AC3E}">
        <p14:creationId xmlns:p14="http://schemas.microsoft.com/office/powerpoint/2010/main" val="359708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Dati anno 2017</a:t>
            </a:r>
          </a:p>
        </p:txBody>
      </p:sp>
      <p:sp>
        <p:nvSpPr>
          <p:cNvPr id="4" name="Segnaposto numero diapositiva 3"/>
          <p:cNvSpPr>
            <a:spLocks noGrp="1"/>
          </p:cNvSpPr>
          <p:nvPr>
            <p:ph type="sldNum" sz="quarter" idx="10"/>
          </p:nvPr>
        </p:nvSpPr>
        <p:spPr/>
        <p:txBody>
          <a:bodyPr/>
          <a:lstStyle/>
          <a:p>
            <a:pPr>
              <a:defRPr/>
            </a:pPr>
            <a:fld id="{F4FCF79F-AB74-4BB3-B70A-22496D4E16CF}" type="slidenum">
              <a:rPr lang="it-IT" smtClean="0"/>
              <a:pPr>
                <a:defRPr/>
              </a:pPr>
              <a:t>5</a:t>
            </a:fld>
            <a:endParaRPr lang="it-IT"/>
          </a:p>
        </p:txBody>
      </p:sp>
    </p:spTree>
    <p:extLst>
      <p:ext uri="{BB962C8B-B14F-4D97-AF65-F5344CB8AC3E}">
        <p14:creationId xmlns:p14="http://schemas.microsoft.com/office/powerpoint/2010/main" val="1597117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Dati anno 2017</a:t>
            </a:r>
          </a:p>
        </p:txBody>
      </p:sp>
      <p:sp>
        <p:nvSpPr>
          <p:cNvPr id="4" name="Segnaposto numero diapositiva 3"/>
          <p:cNvSpPr>
            <a:spLocks noGrp="1"/>
          </p:cNvSpPr>
          <p:nvPr>
            <p:ph type="sldNum" sz="quarter" idx="10"/>
          </p:nvPr>
        </p:nvSpPr>
        <p:spPr/>
        <p:txBody>
          <a:bodyPr/>
          <a:lstStyle/>
          <a:p>
            <a:pPr>
              <a:defRPr/>
            </a:pPr>
            <a:fld id="{F4FCF79F-AB74-4BB3-B70A-22496D4E16CF}" type="slidenum">
              <a:rPr lang="it-IT" smtClean="0"/>
              <a:pPr>
                <a:defRPr/>
              </a:pPr>
              <a:t>6</a:t>
            </a:fld>
            <a:endParaRPr lang="it-IT"/>
          </a:p>
        </p:txBody>
      </p:sp>
    </p:spTree>
    <p:extLst>
      <p:ext uri="{BB962C8B-B14F-4D97-AF65-F5344CB8AC3E}">
        <p14:creationId xmlns:p14="http://schemas.microsoft.com/office/powerpoint/2010/main" val="2560449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Dati anno 2017</a:t>
            </a:r>
          </a:p>
        </p:txBody>
      </p:sp>
      <p:sp>
        <p:nvSpPr>
          <p:cNvPr id="4" name="Segnaposto numero diapositiva 3"/>
          <p:cNvSpPr>
            <a:spLocks noGrp="1"/>
          </p:cNvSpPr>
          <p:nvPr>
            <p:ph type="sldNum" sz="quarter" idx="10"/>
          </p:nvPr>
        </p:nvSpPr>
        <p:spPr/>
        <p:txBody>
          <a:bodyPr/>
          <a:lstStyle/>
          <a:p>
            <a:pPr>
              <a:defRPr/>
            </a:pPr>
            <a:fld id="{F4FCF79F-AB74-4BB3-B70A-22496D4E16CF}" type="slidenum">
              <a:rPr lang="it-IT" smtClean="0"/>
              <a:pPr>
                <a:defRPr/>
              </a:pPr>
              <a:t>7</a:t>
            </a:fld>
            <a:endParaRPr lang="it-IT"/>
          </a:p>
        </p:txBody>
      </p:sp>
    </p:spTree>
    <p:extLst>
      <p:ext uri="{BB962C8B-B14F-4D97-AF65-F5344CB8AC3E}">
        <p14:creationId xmlns:p14="http://schemas.microsoft.com/office/powerpoint/2010/main" val="2994891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Dati anno 2017</a:t>
            </a:r>
          </a:p>
        </p:txBody>
      </p:sp>
      <p:sp>
        <p:nvSpPr>
          <p:cNvPr id="4" name="Segnaposto numero diapositiva 3"/>
          <p:cNvSpPr>
            <a:spLocks noGrp="1"/>
          </p:cNvSpPr>
          <p:nvPr>
            <p:ph type="sldNum" sz="quarter" idx="10"/>
          </p:nvPr>
        </p:nvSpPr>
        <p:spPr/>
        <p:txBody>
          <a:bodyPr/>
          <a:lstStyle/>
          <a:p>
            <a:pPr>
              <a:defRPr/>
            </a:pPr>
            <a:fld id="{F4FCF79F-AB74-4BB3-B70A-22496D4E16CF}" type="slidenum">
              <a:rPr lang="it-IT" smtClean="0"/>
              <a:pPr>
                <a:defRPr/>
              </a:pPr>
              <a:t>8</a:t>
            </a:fld>
            <a:endParaRPr lang="it-IT"/>
          </a:p>
        </p:txBody>
      </p:sp>
    </p:spTree>
    <p:extLst>
      <p:ext uri="{BB962C8B-B14F-4D97-AF65-F5344CB8AC3E}">
        <p14:creationId xmlns:p14="http://schemas.microsoft.com/office/powerpoint/2010/main" val="2040738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Dati anno 2017</a:t>
            </a:r>
          </a:p>
        </p:txBody>
      </p:sp>
      <p:sp>
        <p:nvSpPr>
          <p:cNvPr id="4" name="Segnaposto numero diapositiva 3"/>
          <p:cNvSpPr>
            <a:spLocks noGrp="1"/>
          </p:cNvSpPr>
          <p:nvPr>
            <p:ph type="sldNum" sz="quarter" idx="10"/>
          </p:nvPr>
        </p:nvSpPr>
        <p:spPr/>
        <p:txBody>
          <a:bodyPr/>
          <a:lstStyle/>
          <a:p>
            <a:pPr>
              <a:defRPr/>
            </a:pPr>
            <a:fld id="{F4FCF79F-AB74-4BB3-B70A-22496D4E16CF}" type="slidenum">
              <a:rPr lang="it-IT" smtClean="0"/>
              <a:pPr>
                <a:defRPr/>
              </a:pPr>
              <a:t>9</a:t>
            </a:fld>
            <a:endParaRPr lang="it-IT"/>
          </a:p>
        </p:txBody>
      </p:sp>
    </p:spTree>
    <p:extLst>
      <p:ext uri="{BB962C8B-B14F-4D97-AF65-F5344CB8AC3E}">
        <p14:creationId xmlns:p14="http://schemas.microsoft.com/office/powerpoint/2010/main" val="1272576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a:t>Da inserire solo alla fine del corso</a:t>
            </a:r>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4763" indent="-309524">
              <a:defRPr>
                <a:solidFill>
                  <a:schemeClr val="tx1"/>
                </a:solidFill>
                <a:latin typeface="Arial" panose="020B0604020202020204" pitchFamily="34" charset="0"/>
                <a:cs typeface="Arial" panose="020B0604020202020204" pitchFamily="34" charset="0"/>
              </a:defRPr>
            </a:lvl2pPr>
            <a:lvl3pPr marL="1238098" indent="-247620">
              <a:defRPr>
                <a:solidFill>
                  <a:schemeClr val="tx1"/>
                </a:solidFill>
                <a:latin typeface="Arial" panose="020B0604020202020204" pitchFamily="34" charset="0"/>
                <a:cs typeface="Arial" panose="020B0604020202020204" pitchFamily="34" charset="0"/>
              </a:defRPr>
            </a:lvl3pPr>
            <a:lvl4pPr marL="1733337" indent="-247620">
              <a:defRPr>
                <a:solidFill>
                  <a:schemeClr val="tx1"/>
                </a:solidFill>
                <a:latin typeface="Arial" panose="020B0604020202020204" pitchFamily="34" charset="0"/>
                <a:cs typeface="Arial" panose="020B0604020202020204" pitchFamily="34" charset="0"/>
              </a:defRPr>
            </a:lvl4pPr>
            <a:lvl5pPr marL="2228576" indent="-247620">
              <a:defRPr>
                <a:solidFill>
                  <a:schemeClr val="tx1"/>
                </a:solidFill>
                <a:latin typeface="Arial" panose="020B0604020202020204" pitchFamily="34" charset="0"/>
                <a:cs typeface="Arial" panose="020B0604020202020204" pitchFamily="34" charset="0"/>
              </a:defRPr>
            </a:lvl5pPr>
            <a:lvl6pPr marL="2723815" indent="-2476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054" indent="-2476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4293" indent="-2476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09532" indent="-2476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ECBBE4-430D-4FE3-B80A-5BDB87154328}" type="slidenum">
              <a:rPr lang="it-IT" altLang="it-IT" smtClean="0">
                <a:solidFill>
                  <a:prstClr val="black"/>
                </a:solidFill>
                <a:latin typeface="Calibri" panose="020F0502020204030204" pitchFamily="34" charset="0"/>
              </a:rPr>
              <a:pPr/>
              <a:t>10</a:t>
            </a:fld>
            <a:endParaRPr lang="it-IT" altLang="it-IT">
              <a:solidFill>
                <a:prstClr val="black"/>
              </a:solidFill>
              <a:latin typeface="Calibri" panose="020F0502020204030204" pitchFamily="34" charset="0"/>
            </a:endParaRPr>
          </a:p>
        </p:txBody>
      </p:sp>
    </p:spTree>
    <p:extLst>
      <p:ext uri="{BB962C8B-B14F-4D97-AF65-F5344CB8AC3E}">
        <p14:creationId xmlns:p14="http://schemas.microsoft.com/office/powerpoint/2010/main" val="1979392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2" name="Immagin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1064" b="18084"/>
          <a:stretch/>
        </p:blipFill>
        <p:spPr>
          <a:xfrm>
            <a:off x="-17348" y="2124731"/>
            <a:ext cx="5021395" cy="2024350"/>
          </a:xfrm>
          <a:prstGeom prst="rect">
            <a:avLst/>
          </a:prstGeom>
        </p:spPr>
      </p:pic>
      <p:sp>
        <p:nvSpPr>
          <p:cNvPr id="3" name="Rettangolo 2"/>
          <p:cNvSpPr/>
          <p:nvPr userDrawn="1"/>
        </p:nvSpPr>
        <p:spPr>
          <a:xfrm>
            <a:off x="5076056" y="2124731"/>
            <a:ext cx="4067944" cy="202435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920" y="476672"/>
            <a:ext cx="2442333" cy="1008112"/>
          </a:xfrm>
          <a:prstGeom prst="rect">
            <a:avLst/>
          </a:prstGeom>
        </p:spPr>
      </p:pic>
    </p:spTree>
    <p:extLst>
      <p:ext uri="{BB962C8B-B14F-4D97-AF65-F5344CB8AC3E}">
        <p14:creationId xmlns:p14="http://schemas.microsoft.com/office/powerpoint/2010/main" val="160422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pic>
        <p:nvPicPr>
          <p:cNvPr id="6" name="Immagin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1064" b="18084"/>
          <a:stretch/>
        </p:blipFill>
        <p:spPr>
          <a:xfrm>
            <a:off x="2" y="2124731"/>
            <a:ext cx="5004045" cy="2024350"/>
          </a:xfrm>
          <a:prstGeom prst="rect">
            <a:avLst/>
          </a:prstGeom>
        </p:spPr>
      </p:pic>
      <p:sp>
        <p:nvSpPr>
          <p:cNvPr id="7" name="Rettangolo 6"/>
          <p:cNvSpPr/>
          <p:nvPr userDrawn="1"/>
        </p:nvSpPr>
        <p:spPr>
          <a:xfrm>
            <a:off x="5076056" y="2124731"/>
            <a:ext cx="4067944" cy="202435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920" y="476672"/>
            <a:ext cx="2442333" cy="1008112"/>
          </a:xfrm>
          <a:prstGeom prst="rect">
            <a:avLst/>
          </a:prstGeom>
        </p:spPr>
      </p:pic>
      <p:sp>
        <p:nvSpPr>
          <p:cNvPr id="9" name="Rettangolo 8"/>
          <p:cNvSpPr/>
          <p:nvPr userDrawn="1"/>
        </p:nvSpPr>
        <p:spPr>
          <a:xfrm rot="16200000">
            <a:off x="-306279" y="4527369"/>
            <a:ext cx="2636912" cy="202435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p:cNvPicPr>
            <a:picLocks noChangeAspect="1"/>
          </p:cNvPicPr>
          <p:nvPr userDrawn="1"/>
        </p:nvPicPr>
        <p:blipFill>
          <a:blip r:embed="rId4"/>
          <a:stretch>
            <a:fillRect/>
          </a:stretch>
        </p:blipFill>
        <p:spPr>
          <a:xfrm>
            <a:off x="374809" y="5050169"/>
            <a:ext cx="1282500" cy="978750"/>
          </a:xfrm>
          <a:prstGeom prst="rect">
            <a:avLst/>
          </a:prstGeom>
        </p:spPr>
      </p:pic>
      <p:sp>
        <p:nvSpPr>
          <p:cNvPr id="10" name="CasellaDiTesto 9"/>
          <p:cNvSpPr txBox="1"/>
          <p:nvPr userDrawn="1"/>
        </p:nvSpPr>
        <p:spPr>
          <a:xfrm>
            <a:off x="5220072" y="2580346"/>
            <a:ext cx="3923928" cy="584775"/>
          </a:xfrm>
          <a:prstGeom prst="rect">
            <a:avLst/>
          </a:prstGeom>
          <a:noFill/>
        </p:spPr>
        <p:txBody>
          <a:bodyPr wrap="square" rtlCol="0">
            <a:spAutoFit/>
          </a:bodyPr>
          <a:lstStyle/>
          <a:p>
            <a:r>
              <a:rPr lang="it-IT" sz="3200" b="1" dirty="0">
                <a:solidFill>
                  <a:schemeClr val="bg1"/>
                </a:solidFill>
                <a:latin typeface="Cambria Math" panose="02040503050406030204" pitchFamily="18" charset="0"/>
                <a:ea typeface="Cambria Math" panose="02040503050406030204" pitchFamily="18" charset="0"/>
              </a:rPr>
              <a:t>Imparare dall’errore</a:t>
            </a:r>
          </a:p>
        </p:txBody>
      </p:sp>
      <p:sp>
        <p:nvSpPr>
          <p:cNvPr id="11" name="CasellaDiTesto 10"/>
          <p:cNvSpPr txBox="1"/>
          <p:nvPr userDrawn="1"/>
        </p:nvSpPr>
        <p:spPr>
          <a:xfrm>
            <a:off x="2983767" y="6440100"/>
            <a:ext cx="5728279" cy="276999"/>
          </a:xfrm>
          <a:prstGeom prst="rect">
            <a:avLst/>
          </a:prstGeom>
          <a:noFill/>
        </p:spPr>
        <p:txBody>
          <a:bodyPr wrap="square" rtlCol="0">
            <a:spAutoFit/>
          </a:bodyPr>
          <a:lstStyle/>
          <a:p>
            <a:pPr algn="r"/>
            <a:r>
              <a:rPr lang="it-IT" sz="1200" dirty="0">
                <a:solidFill>
                  <a:srgbClr val="4D4D4F"/>
                </a:solidFill>
                <a:latin typeface="+mn-lt"/>
              </a:rPr>
              <a:t>Scheda elaborata da </a:t>
            </a:r>
            <a:r>
              <a:rPr lang="it-IT" sz="1200" dirty="0" err="1">
                <a:solidFill>
                  <a:srgbClr val="4D4D4F"/>
                </a:solidFill>
                <a:latin typeface="+mn-lt"/>
              </a:rPr>
              <a:t>AiFOS</a:t>
            </a:r>
            <a:r>
              <a:rPr lang="it-IT" sz="1200" dirty="0">
                <a:solidFill>
                  <a:srgbClr val="4D4D4F"/>
                </a:solidFill>
                <a:latin typeface="+mn-lt"/>
              </a:rPr>
              <a:t> su dati raccolti dall’ATS Brianza della Regione Lombardia </a:t>
            </a:r>
          </a:p>
        </p:txBody>
      </p:sp>
      <p:sp>
        <p:nvSpPr>
          <p:cNvPr id="12" name="CasellaDiTesto 11"/>
          <p:cNvSpPr txBox="1"/>
          <p:nvPr userDrawn="1"/>
        </p:nvSpPr>
        <p:spPr>
          <a:xfrm>
            <a:off x="2501977" y="5183159"/>
            <a:ext cx="6480720" cy="769441"/>
          </a:xfrm>
          <a:prstGeom prst="rect">
            <a:avLst/>
          </a:prstGeom>
          <a:noFill/>
        </p:spPr>
        <p:txBody>
          <a:bodyPr wrap="square" rtlCol="0">
            <a:spAutoFit/>
          </a:bodyPr>
          <a:lstStyle/>
          <a:p>
            <a:r>
              <a:rPr lang="it-IT" sz="2200" dirty="0">
                <a:ln w="13462">
                  <a:noFill/>
                  <a:prstDash val="solid"/>
                </a:ln>
                <a:solidFill>
                  <a:schemeClr val="tx2">
                    <a:lumMod val="75000"/>
                  </a:schemeClr>
                </a:solidFill>
                <a:latin typeface="Bradley Hand ITC" panose="03070402050302030203" pitchFamily="66" charset="0"/>
              </a:rPr>
              <a:t>Racconto di una storia vera di un infortunio.</a:t>
            </a:r>
          </a:p>
          <a:p>
            <a:r>
              <a:rPr lang="it-IT" sz="2200" dirty="0">
                <a:ln w="13462">
                  <a:noFill/>
                  <a:prstDash val="solid"/>
                </a:ln>
                <a:solidFill>
                  <a:schemeClr val="tx2">
                    <a:lumMod val="75000"/>
                  </a:schemeClr>
                </a:solidFill>
                <a:latin typeface="Bradley Hand ITC" panose="03070402050302030203" pitchFamily="66" charset="0"/>
              </a:rPr>
              <a:t>Perché non ne accadano più di uguali.</a:t>
            </a:r>
          </a:p>
        </p:txBody>
      </p:sp>
    </p:spTree>
    <p:extLst>
      <p:ext uri="{BB962C8B-B14F-4D97-AF65-F5344CB8AC3E}">
        <p14:creationId xmlns:p14="http://schemas.microsoft.com/office/powerpoint/2010/main" val="60010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8" name="Rettangolo 7"/>
          <p:cNvSpPr/>
          <p:nvPr userDrawn="1"/>
        </p:nvSpPr>
        <p:spPr>
          <a:xfrm>
            <a:off x="2667" y="0"/>
            <a:ext cx="9249232" cy="72726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77A62C"/>
              </a:solidFill>
            </a:endParaRPr>
          </a:p>
        </p:txBody>
      </p:sp>
      <p:sp>
        <p:nvSpPr>
          <p:cNvPr id="6" name="Triangolo isoscele 5"/>
          <p:cNvSpPr/>
          <p:nvPr userDrawn="1"/>
        </p:nvSpPr>
        <p:spPr>
          <a:xfrm rot="4990496">
            <a:off x="1696122" y="-925416"/>
            <a:ext cx="6130101" cy="8799928"/>
          </a:xfrm>
          <a:prstGeom prst="triangle">
            <a:avLst>
              <a:gd name="adj" fmla="val 63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chemeClr val="accent5">
                  <a:lumMod val="40000"/>
                  <a:lumOff val="60000"/>
                </a:schemeClr>
              </a:solidFill>
            </a:endParaRPr>
          </a:p>
        </p:txBody>
      </p:sp>
      <p:sp>
        <p:nvSpPr>
          <p:cNvPr id="7" name="Triangolo isoscele 6"/>
          <p:cNvSpPr/>
          <p:nvPr userDrawn="1"/>
        </p:nvSpPr>
        <p:spPr>
          <a:xfrm rot="15778833">
            <a:off x="4192494" y="-1201834"/>
            <a:ext cx="3972995" cy="5703343"/>
          </a:xfrm>
          <a:prstGeom prst="triangle">
            <a:avLst>
              <a:gd name="adj" fmla="val 6371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chemeClr val="accent5">
                  <a:lumMod val="40000"/>
                  <a:lumOff val="60000"/>
                </a:schemeClr>
              </a:solidFill>
            </a:endParaRPr>
          </a:p>
        </p:txBody>
      </p:sp>
    </p:spTree>
    <p:extLst>
      <p:ext uri="{BB962C8B-B14F-4D97-AF65-F5344CB8AC3E}">
        <p14:creationId xmlns:p14="http://schemas.microsoft.com/office/powerpoint/2010/main" val="73759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8" name="Immagine 7"/>
          <p:cNvPicPr>
            <a:picLocks noChangeAspect="1"/>
          </p:cNvPicPr>
          <p:nvPr userDrawn="1"/>
        </p:nvPicPr>
        <p:blipFill>
          <a:blip r:embed="rId2"/>
          <a:stretch>
            <a:fillRect/>
          </a:stretch>
        </p:blipFill>
        <p:spPr>
          <a:xfrm>
            <a:off x="7740352" y="1052736"/>
            <a:ext cx="1138932" cy="277564"/>
          </a:xfrm>
          <a:prstGeom prst="rect">
            <a:avLst/>
          </a:prstGeom>
        </p:spPr>
      </p:pic>
      <p:sp>
        <p:nvSpPr>
          <p:cNvPr id="2" name="Rettangolo 1"/>
          <p:cNvSpPr/>
          <p:nvPr userDrawn="1"/>
        </p:nvSpPr>
        <p:spPr>
          <a:xfrm>
            <a:off x="-108520" y="0"/>
            <a:ext cx="5040524" cy="4766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6530" y="136471"/>
            <a:ext cx="1356845" cy="334273"/>
          </a:xfrm>
          <a:prstGeom prst="rect">
            <a:avLst/>
          </a:prstGeom>
        </p:spPr>
      </p:pic>
      <p:cxnSp>
        <p:nvCxnSpPr>
          <p:cNvPr id="6" name="Connettore 1 5"/>
          <p:cNvCxnSpPr/>
          <p:nvPr userDrawn="1"/>
        </p:nvCxnSpPr>
        <p:spPr>
          <a:xfrm>
            <a:off x="323528" y="470744"/>
            <a:ext cx="18425" cy="6387256"/>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pic>
        <p:nvPicPr>
          <p:cNvPr id="8" name="Immagine 7"/>
          <p:cNvPicPr>
            <a:picLocks noChangeAspect="1"/>
          </p:cNvPicPr>
          <p:nvPr userDrawn="1"/>
        </p:nvPicPr>
        <p:blipFill>
          <a:blip r:embed="rId2"/>
          <a:stretch>
            <a:fillRect/>
          </a:stretch>
        </p:blipFill>
        <p:spPr>
          <a:xfrm>
            <a:off x="7740352" y="1052736"/>
            <a:ext cx="1138932" cy="277564"/>
          </a:xfrm>
          <a:prstGeom prst="rect">
            <a:avLst/>
          </a:prstGeom>
        </p:spPr>
      </p:pic>
      <p:pic>
        <p:nvPicPr>
          <p:cNvPr id="3" name="Immagin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5534" y="302699"/>
            <a:ext cx="2167608" cy="534013"/>
          </a:xfrm>
          <a:prstGeom prst="rect">
            <a:avLst/>
          </a:prstGeom>
        </p:spPr>
      </p:pic>
      <p:cxnSp>
        <p:nvCxnSpPr>
          <p:cNvPr id="6" name="Connettore 1 5"/>
          <p:cNvCxnSpPr/>
          <p:nvPr userDrawn="1"/>
        </p:nvCxnSpPr>
        <p:spPr>
          <a:xfrm>
            <a:off x="323528" y="470744"/>
            <a:ext cx="0" cy="5982592"/>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Rettangolo 1"/>
          <p:cNvSpPr/>
          <p:nvPr userDrawn="1"/>
        </p:nvSpPr>
        <p:spPr>
          <a:xfrm>
            <a:off x="-5431" y="1700808"/>
            <a:ext cx="7673776" cy="201622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7150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apositiva titolo">
    <p:spTree>
      <p:nvGrpSpPr>
        <p:cNvPr id="1" name=""/>
        <p:cNvGrpSpPr/>
        <p:nvPr/>
      </p:nvGrpSpPr>
      <p:grpSpPr>
        <a:xfrm>
          <a:off x="0" y="0"/>
          <a:ext cx="0" cy="0"/>
          <a:chOff x="0" y="0"/>
          <a:chExt cx="0" cy="0"/>
        </a:xfrm>
      </p:grpSpPr>
      <p:pic>
        <p:nvPicPr>
          <p:cNvPr id="8" name="Immagine 7"/>
          <p:cNvPicPr>
            <a:picLocks noChangeAspect="1"/>
          </p:cNvPicPr>
          <p:nvPr userDrawn="1"/>
        </p:nvPicPr>
        <p:blipFill>
          <a:blip r:embed="rId2"/>
          <a:stretch>
            <a:fillRect/>
          </a:stretch>
        </p:blipFill>
        <p:spPr>
          <a:xfrm>
            <a:off x="7740352" y="1052736"/>
            <a:ext cx="1138932" cy="277564"/>
          </a:xfrm>
          <a:prstGeom prst="rect">
            <a:avLst/>
          </a:prstGeom>
        </p:spPr>
      </p:pic>
      <p:pic>
        <p:nvPicPr>
          <p:cNvPr id="3" name="Immagin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196" y="261346"/>
            <a:ext cx="2167608" cy="534013"/>
          </a:xfrm>
          <a:prstGeom prst="rect">
            <a:avLst/>
          </a:prstGeom>
        </p:spPr>
      </p:pic>
      <p:cxnSp>
        <p:nvCxnSpPr>
          <p:cNvPr id="6" name="Connettore 1 5"/>
          <p:cNvCxnSpPr/>
          <p:nvPr userDrawn="1"/>
        </p:nvCxnSpPr>
        <p:spPr>
          <a:xfrm flipH="1">
            <a:off x="341953" y="0"/>
            <a:ext cx="1" cy="685800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Rettangolo 8"/>
          <p:cNvSpPr/>
          <p:nvPr userDrawn="1"/>
        </p:nvSpPr>
        <p:spPr>
          <a:xfrm>
            <a:off x="0" y="2124731"/>
            <a:ext cx="9144000" cy="202435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a:spLocks noChangeArrowheads="1"/>
          </p:cNvSpPr>
          <p:nvPr userDrawn="1"/>
        </p:nvSpPr>
        <p:spPr bwMode="auto">
          <a:xfrm>
            <a:off x="15453" y="5574730"/>
            <a:ext cx="91285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5400" b="1" dirty="0">
                <a:solidFill>
                  <a:srgbClr val="4D4D4F"/>
                </a:solidFill>
                <a:latin typeface="Cambria Math" panose="02040503050406030204" pitchFamily="18" charset="0"/>
                <a:ea typeface="Cambria Math" panose="02040503050406030204" pitchFamily="18" charset="0"/>
                <a:cs typeface="Arial" panose="020B0604020202020204" pitchFamily="34" charset="0"/>
              </a:rPr>
              <a:t>Grazie a tutti!</a:t>
            </a:r>
          </a:p>
        </p:txBody>
      </p:sp>
      <p:sp>
        <p:nvSpPr>
          <p:cNvPr id="10" name="CasellaDiTesto 9"/>
          <p:cNvSpPr txBox="1"/>
          <p:nvPr userDrawn="1"/>
        </p:nvSpPr>
        <p:spPr>
          <a:xfrm>
            <a:off x="-15452" y="1268435"/>
            <a:ext cx="9143999" cy="400110"/>
          </a:xfrm>
          <a:prstGeom prst="rect">
            <a:avLst/>
          </a:prstGeom>
          <a:noFill/>
        </p:spPr>
        <p:txBody>
          <a:bodyPr wrap="square" rtlCol="0">
            <a:spAutoFit/>
          </a:bodyPr>
          <a:lstStyle/>
          <a:p>
            <a:pPr algn="ctr" fontAlgn="auto">
              <a:spcBef>
                <a:spcPts val="0"/>
              </a:spcBef>
              <a:spcAft>
                <a:spcPts val="0"/>
              </a:spcAft>
            </a:pPr>
            <a:r>
              <a:rPr lang="it-IT" sz="2000" b="1" dirty="0">
                <a:solidFill>
                  <a:srgbClr val="4D4D4F"/>
                </a:solidFill>
                <a:latin typeface="Century Gothic" panose="020B0502020202020204" pitchFamily="34" charset="0"/>
                <a:cs typeface="+mn-cs"/>
              </a:rPr>
              <a:t>Qualche volta ti va bene, però devi imparare</a:t>
            </a:r>
          </a:p>
        </p:txBody>
      </p:sp>
      <p:pic>
        <p:nvPicPr>
          <p:cNvPr id="11" name="Immagine 10"/>
          <p:cNvPicPr>
            <a:picLocks noChangeAspect="1"/>
          </p:cNvPicPr>
          <p:nvPr userDrawn="1"/>
        </p:nvPicPr>
        <p:blipFill>
          <a:blip r:embed="rId4"/>
          <a:stretch>
            <a:fillRect/>
          </a:stretch>
        </p:blipFill>
        <p:spPr>
          <a:xfrm rot="21255159">
            <a:off x="4824456" y="2004545"/>
            <a:ext cx="3084882" cy="2877041"/>
          </a:xfrm>
          <a:prstGeom prst="rect">
            <a:avLst/>
          </a:prstGeom>
        </p:spPr>
      </p:pic>
      <p:sp>
        <p:nvSpPr>
          <p:cNvPr id="12" name="Rettangolo 11"/>
          <p:cNvSpPr/>
          <p:nvPr userDrawn="1"/>
        </p:nvSpPr>
        <p:spPr>
          <a:xfrm rot="21055566">
            <a:off x="5270769" y="2640986"/>
            <a:ext cx="2454189" cy="2208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pPr>
            <a:r>
              <a:rPr lang="it-IT" dirty="0">
                <a:ln w="13462">
                  <a:noFill/>
                  <a:prstDash val="solid"/>
                </a:ln>
                <a:solidFill>
                  <a:prstClr val="black"/>
                </a:solidFill>
                <a:latin typeface="Bradley Hand ITC" panose="03070402050302030203" pitchFamily="66" charset="0"/>
                <a:cs typeface="Arial" charset="0"/>
              </a:rPr>
              <a:t>«Chiunque </a:t>
            </a:r>
          </a:p>
          <a:p>
            <a:pPr lvl="0" algn="ctr" fontAlgn="auto">
              <a:spcBef>
                <a:spcPts val="0"/>
              </a:spcBef>
              <a:spcAft>
                <a:spcPts val="0"/>
              </a:spcAft>
            </a:pPr>
            <a:r>
              <a:rPr lang="it-IT" dirty="0">
                <a:ln w="13462">
                  <a:noFill/>
                  <a:prstDash val="solid"/>
                </a:ln>
                <a:solidFill>
                  <a:prstClr val="black"/>
                </a:solidFill>
                <a:latin typeface="Bradley Hand ITC" panose="03070402050302030203" pitchFamily="66" charset="0"/>
                <a:cs typeface="Arial" charset="0"/>
              </a:rPr>
              <a:t>può sbagliare; </a:t>
            </a:r>
          </a:p>
          <a:p>
            <a:pPr lvl="0" algn="ctr" fontAlgn="auto">
              <a:spcBef>
                <a:spcPts val="0"/>
              </a:spcBef>
              <a:spcAft>
                <a:spcPts val="0"/>
              </a:spcAft>
            </a:pPr>
            <a:r>
              <a:rPr lang="it-IT" dirty="0">
                <a:ln w="13462">
                  <a:noFill/>
                  <a:prstDash val="solid"/>
                </a:ln>
                <a:solidFill>
                  <a:prstClr val="black"/>
                </a:solidFill>
                <a:latin typeface="Bradley Hand ITC" panose="03070402050302030203" pitchFamily="66" charset="0"/>
                <a:cs typeface="Arial" charset="0"/>
              </a:rPr>
              <a:t>ma nessuno, </a:t>
            </a:r>
          </a:p>
          <a:p>
            <a:pPr lvl="0" algn="ctr" fontAlgn="auto">
              <a:spcBef>
                <a:spcPts val="0"/>
              </a:spcBef>
              <a:spcAft>
                <a:spcPts val="0"/>
              </a:spcAft>
            </a:pPr>
            <a:r>
              <a:rPr lang="it-IT" dirty="0">
                <a:ln w="13462">
                  <a:noFill/>
                  <a:prstDash val="solid"/>
                </a:ln>
                <a:solidFill>
                  <a:prstClr val="black"/>
                </a:solidFill>
                <a:latin typeface="Bradley Hand ITC" panose="03070402050302030203" pitchFamily="66" charset="0"/>
                <a:cs typeface="Arial" charset="0"/>
              </a:rPr>
              <a:t>se non è uno sciocco, </a:t>
            </a:r>
          </a:p>
          <a:p>
            <a:pPr lvl="0" algn="ctr" fontAlgn="auto">
              <a:spcBef>
                <a:spcPts val="0"/>
              </a:spcBef>
              <a:spcAft>
                <a:spcPts val="0"/>
              </a:spcAft>
            </a:pPr>
            <a:r>
              <a:rPr lang="it-IT" dirty="0">
                <a:ln w="13462">
                  <a:noFill/>
                  <a:prstDash val="solid"/>
                </a:ln>
                <a:solidFill>
                  <a:prstClr val="black"/>
                </a:solidFill>
                <a:latin typeface="Bradley Hand ITC" panose="03070402050302030203" pitchFamily="66" charset="0"/>
                <a:cs typeface="Arial" charset="0"/>
              </a:rPr>
              <a:t>persevera nell’errore» </a:t>
            </a:r>
          </a:p>
          <a:p>
            <a:pPr lvl="0" algn="r" fontAlgn="auto">
              <a:spcBef>
                <a:spcPts val="0"/>
              </a:spcBef>
              <a:spcAft>
                <a:spcPts val="0"/>
              </a:spcAft>
            </a:pPr>
            <a:r>
              <a:rPr lang="it-IT" sz="1400" dirty="0">
                <a:ln w="13462">
                  <a:noFill/>
                  <a:prstDash val="solid"/>
                </a:ln>
                <a:solidFill>
                  <a:prstClr val="black"/>
                </a:solidFill>
                <a:latin typeface="Bradley Hand ITC" panose="03070402050302030203" pitchFamily="66" charset="0"/>
                <a:cs typeface="Arial" charset="0"/>
              </a:rPr>
              <a:t>(Cicerone)</a:t>
            </a:r>
          </a:p>
        </p:txBody>
      </p:sp>
      <p:pic>
        <p:nvPicPr>
          <p:cNvPr id="13" name="Immagine 12"/>
          <p:cNvPicPr>
            <a:picLocks noChangeAspect="1"/>
          </p:cNvPicPr>
          <p:nvPr userDrawn="1"/>
        </p:nvPicPr>
        <p:blipFill>
          <a:blip r:embed="rId4"/>
          <a:stretch>
            <a:fillRect/>
          </a:stretch>
        </p:blipFill>
        <p:spPr>
          <a:xfrm rot="439110">
            <a:off x="1187947" y="2263749"/>
            <a:ext cx="3084882" cy="2877041"/>
          </a:xfrm>
          <a:prstGeom prst="rect">
            <a:avLst/>
          </a:prstGeom>
        </p:spPr>
      </p:pic>
      <p:sp>
        <p:nvSpPr>
          <p:cNvPr id="14" name="Rettangolo 13"/>
          <p:cNvSpPr/>
          <p:nvPr userDrawn="1"/>
        </p:nvSpPr>
        <p:spPr>
          <a:xfrm rot="239517">
            <a:off x="1329327" y="2804652"/>
            <a:ext cx="2754831" cy="2208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pPr>
            <a:r>
              <a:rPr lang="it-IT" dirty="0">
                <a:ln w="13462">
                  <a:noFill/>
                  <a:prstDash val="solid"/>
                </a:ln>
                <a:solidFill>
                  <a:prstClr val="black"/>
                </a:solidFill>
                <a:latin typeface="Bradley Hand ITC" panose="03070402050302030203" pitchFamily="66" charset="0"/>
                <a:cs typeface="Arial" charset="0"/>
              </a:rPr>
              <a:t>«Se ci scambiamo </a:t>
            </a:r>
          </a:p>
          <a:p>
            <a:pPr lvl="0" algn="ctr" fontAlgn="auto">
              <a:spcBef>
                <a:spcPts val="0"/>
              </a:spcBef>
              <a:spcAft>
                <a:spcPts val="0"/>
              </a:spcAft>
            </a:pPr>
            <a:r>
              <a:rPr lang="it-IT" dirty="0">
                <a:ln w="13462">
                  <a:noFill/>
                  <a:prstDash val="solid"/>
                </a:ln>
                <a:solidFill>
                  <a:prstClr val="black"/>
                </a:solidFill>
                <a:latin typeface="Bradley Hand ITC" panose="03070402050302030203" pitchFamily="66" charset="0"/>
                <a:cs typeface="Arial" charset="0"/>
              </a:rPr>
              <a:t>una moneta avremo entrambi una moneta.</a:t>
            </a:r>
          </a:p>
          <a:p>
            <a:pPr lvl="0" algn="ctr" fontAlgn="auto">
              <a:spcBef>
                <a:spcPts val="0"/>
              </a:spcBef>
              <a:spcAft>
                <a:spcPts val="0"/>
              </a:spcAft>
            </a:pPr>
            <a:r>
              <a:rPr lang="it-IT" dirty="0">
                <a:ln w="13462">
                  <a:noFill/>
                  <a:prstDash val="solid"/>
                </a:ln>
                <a:solidFill>
                  <a:prstClr val="black"/>
                </a:solidFill>
                <a:latin typeface="Bradley Hand ITC" panose="03070402050302030203" pitchFamily="66" charset="0"/>
                <a:cs typeface="Arial" charset="0"/>
              </a:rPr>
              <a:t>Se ci scambiamo un’idea </a:t>
            </a:r>
          </a:p>
          <a:p>
            <a:pPr lvl="0" algn="ctr" fontAlgn="auto">
              <a:spcBef>
                <a:spcPts val="0"/>
              </a:spcBef>
              <a:spcAft>
                <a:spcPts val="0"/>
              </a:spcAft>
            </a:pPr>
            <a:r>
              <a:rPr lang="it-IT" dirty="0">
                <a:ln w="13462">
                  <a:noFill/>
                  <a:prstDash val="solid"/>
                </a:ln>
                <a:solidFill>
                  <a:prstClr val="black"/>
                </a:solidFill>
                <a:latin typeface="Bradley Hand ITC" panose="03070402050302030203" pitchFamily="66" charset="0"/>
                <a:cs typeface="Arial" charset="0"/>
              </a:rPr>
              <a:t>avremo entrambi </a:t>
            </a:r>
          </a:p>
          <a:p>
            <a:pPr lvl="0" algn="ctr" fontAlgn="auto">
              <a:spcBef>
                <a:spcPts val="0"/>
              </a:spcBef>
              <a:spcAft>
                <a:spcPts val="0"/>
              </a:spcAft>
            </a:pPr>
            <a:r>
              <a:rPr lang="it-IT" dirty="0">
                <a:ln w="13462">
                  <a:noFill/>
                  <a:prstDash val="solid"/>
                </a:ln>
                <a:solidFill>
                  <a:prstClr val="black"/>
                </a:solidFill>
                <a:latin typeface="Bradley Hand ITC" panose="03070402050302030203" pitchFamily="66" charset="0"/>
                <a:cs typeface="Arial" charset="0"/>
              </a:rPr>
              <a:t>due idee»</a:t>
            </a:r>
          </a:p>
        </p:txBody>
      </p:sp>
      <p:pic>
        <p:nvPicPr>
          <p:cNvPr id="15" name="Immagine 14"/>
          <p:cNvPicPr>
            <a:picLocks noChangeAspect="1"/>
          </p:cNvPicPr>
          <p:nvPr userDrawn="1"/>
        </p:nvPicPr>
        <p:blipFill>
          <a:blip r:embed="rId5"/>
          <a:stretch>
            <a:fillRect/>
          </a:stretch>
        </p:blipFill>
        <p:spPr>
          <a:xfrm>
            <a:off x="5887760" y="1929813"/>
            <a:ext cx="479137" cy="781750"/>
          </a:xfrm>
          <a:prstGeom prst="rect">
            <a:avLst/>
          </a:prstGeom>
        </p:spPr>
      </p:pic>
      <p:pic>
        <p:nvPicPr>
          <p:cNvPr id="16" name="Immagine 15"/>
          <p:cNvPicPr>
            <a:picLocks noChangeAspect="1"/>
          </p:cNvPicPr>
          <p:nvPr userDrawn="1"/>
        </p:nvPicPr>
        <p:blipFill>
          <a:blip r:embed="rId6"/>
          <a:stretch>
            <a:fillRect/>
          </a:stretch>
        </p:blipFill>
        <p:spPr>
          <a:xfrm>
            <a:off x="2781485" y="2320688"/>
            <a:ext cx="455847" cy="500372"/>
          </a:xfrm>
          <a:prstGeom prst="rect">
            <a:avLst/>
          </a:prstGeom>
        </p:spPr>
      </p:pic>
    </p:spTree>
    <p:extLst>
      <p:ext uri="{BB962C8B-B14F-4D97-AF65-F5344CB8AC3E}">
        <p14:creationId xmlns:p14="http://schemas.microsoft.com/office/powerpoint/2010/main" val="276843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2"/>
          <a:stretch>
            <a:fillRect/>
          </a:stretch>
        </p:blipFill>
        <p:spPr>
          <a:xfrm>
            <a:off x="323528" y="351939"/>
            <a:ext cx="1996534" cy="82552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4EA5A185-09E8-41F9-B0D5-76235AE6261F}" type="datetimeFigureOut">
              <a:rPr lang="it-IT"/>
              <a:pPr>
                <a:defRPr/>
              </a:pPr>
              <a:t>25/05/2021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C693D0DF-FAD2-4FF4-AF34-6A861BBA30B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311" r:id="rId1"/>
    <p:sldLayoutId id="2147484314" r:id="rId2"/>
    <p:sldLayoutId id="2147484316" r:id="rId3"/>
    <p:sldLayoutId id="2147484308" r:id="rId4"/>
    <p:sldLayoutId id="2147484313" r:id="rId5"/>
    <p:sldLayoutId id="2147484315" r:id="rId6"/>
    <p:sldLayoutId id="2147484310"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5220072" y="3067846"/>
            <a:ext cx="3923928" cy="584775"/>
          </a:xfrm>
          <a:prstGeom prst="rect">
            <a:avLst/>
          </a:prstGeom>
          <a:noFill/>
        </p:spPr>
        <p:txBody>
          <a:bodyPr wrap="square" rtlCol="0">
            <a:spAutoFit/>
          </a:bodyPr>
          <a:lstStyle/>
          <a:p>
            <a:r>
              <a:rPr lang="it-IT" sz="3200" dirty="0">
                <a:solidFill>
                  <a:schemeClr val="bg1"/>
                </a:solidFill>
                <a:latin typeface="Cambria Math" panose="02040503050406030204" pitchFamily="18" charset="0"/>
                <a:ea typeface="Cambria Math" panose="02040503050406030204" pitchFamily="18" charset="0"/>
              </a:rPr>
              <a:t>Attrezzature</a:t>
            </a:r>
          </a:p>
        </p:txBody>
      </p:sp>
    </p:spTree>
    <p:extLst>
      <p:ext uri="{BB962C8B-B14F-4D97-AF65-F5344CB8AC3E}">
        <p14:creationId xmlns:p14="http://schemas.microsoft.com/office/powerpoint/2010/main" val="2034055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674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txBox="1">
            <a:spLocks/>
          </p:cNvSpPr>
          <p:nvPr/>
        </p:nvSpPr>
        <p:spPr bwMode="auto">
          <a:xfrm>
            <a:off x="8388350" y="6427788"/>
            <a:ext cx="514350" cy="385762"/>
          </a:xfrm>
          <a:prstGeom prst="rect">
            <a:avLst/>
          </a:prstGeom>
          <a:noFill/>
          <a:ln w="9525">
            <a:noFill/>
            <a:miter lim="800000"/>
            <a:headEnd/>
            <a:tailEnd/>
          </a:ln>
        </p:spPr>
        <p:txBody>
          <a:bodyPr/>
          <a:lstStyle/>
          <a:p>
            <a:pPr algn="r"/>
            <a:fld id="{0FED53F8-0170-4006-B778-0B8FE63E1C46}" type="slidenum">
              <a:rPr lang="it-IT" altLang="it-IT" sz="1200">
                <a:solidFill>
                  <a:schemeClr val="bg1"/>
                </a:solidFill>
                <a:latin typeface="Calibri" pitchFamily="34" charset="0"/>
              </a:rPr>
              <a:pPr algn="r"/>
              <a:t>2</a:t>
            </a:fld>
            <a:endParaRPr lang="it-IT" altLang="it-IT" sz="1200" dirty="0">
              <a:solidFill>
                <a:schemeClr val="bg1"/>
              </a:solidFill>
              <a:latin typeface="Calibri" pitchFamily="34" charset="0"/>
            </a:endParaRPr>
          </a:p>
        </p:txBody>
      </p:sp>
      <p:sp>
        <p:nvSpPr>
          <p:cNvPr id="9" name="CasellaDiTesto 8"/>
          <p:cNvSpPr txBox="1"/>
          <p:nvPr/>
        </p:nvSpPr>
        <p:spPr>
          <a:xfrm>
            <a:off x="797832" y="3248998"/>
            <a:ext cx="5381159" cy="1200329"/>
          </a:xfrm>
          <a:prstGeom prst="rect">
            <a:avLst/>
          </a:prstGeom>
          <a:noFill/>
        </p:spPr>
        <p:txBody>
          <a:bodyPr wrap="square" rtlCol="0">
            <a:spAutoFit/>
          </a:bodyPr>
          <a:lstStyle/>
          <a:p>
            <a:r>
              <a:rPr lang="it-IT" sz="3600" b="1" dirty="0">
                <a:solidFill>
                  <a:prstClr val="black"/>
                </a:solidFill>
                <a:latin typeface="Century Gothic" panose="020B0502020202020204" pitchFamily="34" charset="0"/>
              </a:rPr>
              <a:t>Caduta piastra </a:t>
            </a:r>
          </a:p>
          <a:p>
            <a:r>
              <a:rPr lang="it-IT" sz="3600" b="1" dirty="0">
                <a:solidFill>
                  <a:prstClr val="black"/>
                </a:solidFill>
                <a:latin typeface="Century Gothic" panose="020B0502020202020204" pitchFamily="34" charset="0"/>
              </a:rPr>
              <a:t>da carrello elevatore</a:t>
            </a:r>
          </a:p>
        </p:txBody>
      </p:sp>
      <p:sp>
        <p:nvSpPr>
          <p:cNvPr id="12" name="CasellaDiTesto 11"/>
          <p:cNvSpPr txBox="1"/>
          <p:nvPr/>
        </p:nvSpPr>
        <p:spPr>
          <a:xfrm>
            <a:off x="3581990" y="638969"/>
            <a:ext cx="5077160" cy="1015663"/>
          </a:xfrm>
          <a:prstGeom prst="rect">
            <a:avLst/>
          </a:prstGeom>
          <a:noFill/>
        </p:spPr>
        <p:txBody>
          <a:bodyPr wrap="square" rtlCol="0">
            <a:spAutoFit/>
          </a:bodyPr>
          <a:lstStyle/>
          <a:p>
            <a:pPr algn="r" fontAlgn="auto">
              <a:spcBef>
                <a:spcPts val="0"/>
              </a:spcBef>
              <a:spcAft>
                <a:spcPts val="0"/>
              </a:spcAft>
            </a:pPr>
            <a:r>
              <a:rPr lang="it-IT" sz="2000" b="1" dirty="0">
                <a:solidFill>
                  <a:prstClr val="black"/>
                </a:solidFill>
                <a:latin typeface="Century Gothic" panose="020B0502020202020204" pitchFamily="34" charset="0"/>
              </a:rPr>
              <a:t>Avviamento inatteso</a:t>
            </a:r>
          </a:p>
          <a:p>
            <a:pPr algn="r" fontAlgn="auto">
              <a:spcBef>
                <a:spcPts val="0"/>
              </a:spcBef>
              <a:spcAft>
                <a:spcPts val="0"/>
              </a:spcAft>
            </a:pPr>
            <a:r>
              <a:rPr lang="it-IT" sz="2000" dirty="0">
                <a:solidFill>
                  <a:prstClr val="black"/>
                </a:solidFill>
                <a:latin typeface="Century Gothic" panose="020B0502020202020204" pitchFamily="34" charset="0"/>
              </a:rPr>
              <a:t>Uso inopportuno di attrezzatura,</a:t>
            </a:r>
          </a:p>
          <a:p>
            <a:pPr algn="r" fontAlgn="auto">
              <a:spcBef>
                <a:spcPts val="0"/>
              </a:spcBef>
              <a:spcAft>
                <a:spcPts val="0"/>
              </a:spcAft>
            </a:pPr>
            <a:r>
              <a:rPr lang="it-IT" sz="2000" dirty="0">
                <a:solidFill>
                  <a:prstClr val="black"/>
                </a:solidFill>
                <a:latin typeface="Century Gothic" panose="020B0502020202020204" pitchFamily="34" charset="0"/>
              </a:rPr>
              <a:t>caduta dall’alto di piastra porta forche</a:t>
            </a:r>
          </a:p>
        </p:txBody>
      </p:sp>
      <p:sp>
        <p:nvSpPr>
          <p:cNvPr id="13" name="CasellaDiTesto 12"/>
          <p:cNvSpPr txBox="1"/>
          <p:nvPr/>
        </p:nvSpPr>
        <p:spPr>
          <a:xfrm>
            <a:off x="4594457" y="5502146"/>
            <a:ext cx="4064692" cy="707886"/>
          </a:xfrm>
          <a:prstGeom prst="rect">
            <a:avLst/>
          </a:prstGeom>
          <a:noFill/>
        </p:spPr>
        <p:txBody>
          <a:bodyPr wrap="square" rtlCol="0">
            <a:spAutoFit/>
          </a:bodyPr>
          <a:lstStyle/>
          <a:p>
            <a:pPr algn="r"/>
            <a:r>
              <a:rPr lang="it-IT" sz="2000" b="1" dirty="0">
                <a:solidFill>
                  <a:prstClr val="black"/>
                </a:solidFill>
                <a:latin typeface="Century Gothic" panose="020B0502020202020204" pitchFamily="34" charset="0"/>
              </a:rPr>
              <a:t>Lavorazione</a:t>
            </a:r>
          </a:p>
          <a:p>
            <a:pPr algn="r"/>
            <a:r>
              <a:rPr lang="it-IT" sz="2000" dirty="0">
                <a:solidFill>
                  <a:prstClr val="black"/>
                </a:solidFill>
                <a:latin typeface="Century Gothic" panose="020B0502020202020204" pitchFamily="34" charset="0"/>
              </a:rPr>
              <a:t>Comparto alimentare</a:t>
            </a:r>
          </a:p>
        </p:txBody>
      </p:sp>
    </p:spTree>
    <p:extLst>
      <p:ext uri="{BB962C8B-B14F-4D97-AF65-F5344CB8AC3E}">
        <p14:creationId xmlns:p14="http://schemas.microsoft.com/office/powerpoint/2010/main" val="3745128374"/>
      </p:ext>
    </p:extLst>
  </p:cSld>
  <p:clrMapOvr>
    <a:masterClrMapping/>
  </p:clrMapOvr>
  <p:transition spd="slow" advTm="7038"/>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txBox="1">
            <a:spLocks/>
          </p:cNvSpPr>
          <p:nvPr/>
        </p:nvSpPr>
        <p:spPr bwMode="auto">
          <a:xfrm>
            <a:off x="8388350" y="6427788"/>
            <a:ext cx="514350" cy="385762"/>
          </a:xfrm>
          <a:prstGeom prst="rect">
            <a:avLst/>
          </a:prstGeom>
          <a:noFill/>
          <a:ln w="9525">
            <a:noFill/>
            <a:miter lim="800000"/>
            <a:headEnd/>
            <a:tailEnd/>
          </a:ln>
        </p:spPr>
        <p:txBody>
          <a:bodyPr/>
          <a:lstStyle/>
          <a:p>
            <a:pPr algn="r"/>
            <a:fld id="{0FED53F8-0170-4006-B778-0B8FE63E1C46}" type="slidenum">
              <a:rPr lang="it-IT" altLang="it-IT" sz="1200">
                <a:solidFill>
                  <a:srgbClr val="898989"/>
                </a:solidFill>
                <a:latin typeface="Calibri" pitchFamily="34" charset="0"/>
              </a:rPr>
              <a:pPr algn="r"/>
              <a:t>3</a:t>
            </a:fld>
            <a:endParaRPr lang="it-IT" altLang="it-IT" sz="1200">
              <a:solidFill>
                <a:srgbClr val="898989"/>
              </a:solidFill>
              <a:latin typeface="Calibri" pitchFamily="34" charset="0"/>
            </a:endParaRPr>
          </a:p>
        </p:txBody>
      </p:sp>
      <p:sp>
        <p:nvSpPr>
          <p:cNvPr id="46" name="CasellaDiTesto 3"/>
          <p:cNvSpPr txBox="1">
            <a:spLocks noChangeArrowheads="1"/>
          </p:cNvSpPr>
          <p:nvPr/>
        </p:nvSpPr>
        <p:spPr bwMode="auto">
          <a:xfrm>
            <a:off x="251520" y="0"/>
            <a:ext cx="5328592" cy="46166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2400" b="1" dirty="0">
                <a:solidFill>
                  <a:prstClr val="white"/>
                </a:solidFill>
                <a:latin typeface="Century Gothic" panose="020B0502020202020204" pitchFamily="34" charset="0"/>
                <a:ea typeface="Cambria Math" panose="02040503050406030204" pitchFamily="18" charset="0"/>
                <a:cs typeface="Calibri" panose="020F0502020204030204" pitchFamily="34" charset="0"/>
              </a:rPr>
              <a:t>Descrizione</a:t>
            </a:r>
          </a:p>
        </p:txBody>
      </p:sp>
      <p:sp>
        <p:nvSpPr>
          <p:cNvPr id="4" name="CasellaDiTesto 3"/>
          <p:cNvSpPr txBox="1"/>
          <p:nvPr/>
        </p:nvSpPr>
        <p:spPr>
          <a:xfrm>
            <a:off x="611188" y="909638"/>
            <a:ext cx="8010525" cy="2092881"/>
          </a:xfrm>
          <a:prstGeom prst="rect">
            <a:avLst/>
          </a:prstGeom>
          <a:noFill/>
          <a:ln>
            <a:noFill/>
          </a:ln>
        </p:spPr>
        <p:txBody>
          <a:bodyPr wrap="square" rtlCol="0">
            <a:spAutoFit/>
          </a:bodyPr>
          <a:lstStyle/>
          <a:p>
            <a:pPr algn="just"/>
            <a:r>
              <a:rPr lang="it-IT" sz="2000" b="1" dirty="0">
                <a:solidFill>
                  <a:srgbClr val="FF9933"/>
                </a:solidFill>
                <a:latin typeface="Century Gothic" panose="020B0502020202020204" pitchFamily="34" charset="0"/>
              </a:rPr>
              <a:t>Dove ha avuto origine il problema?</a:t>
            </a:r>
            <a:endParaRPr lang="it-IT" sz="2000" dirty="0">
              <a:solidFill>
                <a:srgbClr val="FF9933"/>
              </a:solidFill>
              <a:latin typeface="Century Gothic" panose="020B0502020202020204" pitchFamily="34" charset="0"/>
            </a:endParaRPr>
          </a:p>
          <a:p>
            <a:pPr algn="just"/>
            <a:r>
              <a:rPr lang="it-IT" dirty="0">
                <a:latin typeface="Century Gothic" panose="020B0502020202020204" pitchFamily="34" charset="0"/>
              </a:rPr>
              <a:t>All'interno del deposito di un’azienda alimentare, l'infortunato, autista e conducente di carrello elevatore, accortosi di una </a:t>
            </a:r>
            <a:r>
              <a:rPr lang="it-IT" dirty="0" err="1">
                <a:latin typeface="Century Gothic" panose="020B0502020202020204" pitchFamily="34" charset="0"/>
              </a:rPr>
              <a:t>trafilamento</a:t>
            </a:r>
            <a:r>
              <a:rPr lang="it-IT" dirty="0">
                <a:latin typeface="Century Gothic" panose="020B0502020202020204" pitchFamily="34" charset="0"/>
              </a:rPr>
              <a:t> di olio presso il gruppo di sollevamento delle forche del carrello elevatore, avvisava del problema il suo preposto ed insieme intervenivano manualmente per risolvere il problema, senza avere competenze adeguate. </a:t>
            </a:r>
            <a:r>
              <a:rPr lang="it-IT" sz="2000" dirty="0">
                <a:latin typeface="Century Gothic" panose="020B0502020202020204" pitchFamily="34" charset="0"/>
              </a:rPr>
              <a:t>	</a:t>
            </a:r>
          </a:p>
        </p:txBody>
      </p:sp>
      <p:sp>
        <p:nvSpPr>
          <p:cNvPr id="2" name="Rettangolo 1"/>
          <p:cNvSpPr/>
          <p:nvPr/>
        </p:nvSpPr>
        <p:spPr>
          <a:xfrm>
            <a:off x="611187" y="3103351"/>
            <a:ext cx="4050814" cy="3447098"/>
          </a:xfrm>
          <a:prstGeom prst="rect">
            <a:avLst/>
          </a:prstGeom>
        </p:spPr>
        <p:txBody>
          <a:bodyPr wrap="square">
            <a:spAutoFit/>
          </a:bodyPr>
          <a:lstStyle/>
          <a:p>
            <a:pPr algn="just"/>
            <a:r>
              <a:rPr lang="it-IT" sz="2000" b="1" dirty="0">
                <a:solidFill>
                  <a:srgbClr val="FF9933"/>
                </a:solidFill>
                <a:latin typeface="Century Gothic" panose="020B0502020202020204" pitchFamily="34" charset="0"/>
              </a:rPr>
              <a:t>Cosa è successo?</a:t>
            </a:r>
          </a:p>
          <a:p>
            <a:pPr algn="just"/>
            <a:r>
              <a:rPr lang="it-IT" dirty="0">
                <a:latin typeface="Century Gothic" panose="020B0502020202020204" pitchFamily="34" charset="0"/>
              </a:rPr>
              <a:t>Durante il tentativo di serraggio di un raccordo della tubazione del circuito dell’olio, sul carrello si verificava un repentino aumento della perdita d’olio che causava un improvviso calo di pressione del sistema idraulico di sollevamento; la slitta porta forche precipitava improvvisamente determinando l’amputazione delle dita del lavoratore. </a:t>
            </a:r>
          </a:p>
        </p:txBody>
      </p:sp>
      <p:pic>
        <p:nvPicPr>
          <p:cNvPr id="3" name="Immagine 2"/>
          <p:cNvPicPr>
            <a:picLocks noChangeAspect="1"/>
          </p:cNvPicPr>
          <p:nvPr/>
        </p:nvPicPr>
        <p:blipFill rotWithShape="1">
          <a:blip r:embed="rId3"/>
          <a:srcRect l="6622" r="4013"/>
          <a:stretch/>
        </p:blipFill>
        <p:spPr>
          <a:xfrm>
            <a:off x="4842003" y="3450492"/>
            <a:ext cx="3690041" cy="2855353"/>
          </a:xfrm>
          <a:prstGeom prst="rect">
            <a:avLst/>
          </a:prstGeom>
        </p:spPr>
      </p:pic>
    </p:spTree>
    <p:extLst>
      <p:ext uri="{BB962C8B-B14F-4D97-AF65-F5344CB8AC3E}">
        <p14:creationId xmlns:p14="http://schemas.microsoft.com/office/powerpoint/2010/main" val="1392479472"/>
      </p:ext>
    </p:extLst>
  </p:cSld>
  <p:clrMapOvr>
    <a:masterClrMapping/>
  </p:clrMapOvr>
  <p:transition spd="slow" advTm="7038"/>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txBox="1">
            <a:spLocks/>
          </p:cNvSpPr>
          <p:nvPr/>
        </p:nvSpPr>
        <p:spPr bwMode="auto">
          <a:xfrm>
            <a:off x="8388350" y="6427788"/>
            <a:ext cx="514350" cy="385762"/>
          </a:xfrm>
          <a:prstGeom prst="rect">
            <a:avLst/>
          </a:prstGeom>
          <a:noFill/>
          <a:ln w="9525">
            <a:noFill/>
            <a:miter lim="800000"/>
            <a:headEnd/>
            <a:tailEnd/>
          </a:ln>
        </p:spPr>
        <p:txBody>
          <a:bodyPr/>
          <a:lstStyle/>
          <a:p>
            <a:pPr algn="r"/>
            <a:fld id="{0FED53F8-0170-4006-B778-0B8FE63E1C46}" type="slidenum">
              <a:rPr lang="it-IT" altLang="it-IT" sz="1200">
                <a:solidFill>
                  <a:srgbClr val="898989"/>
                </a:solidFill>
                <a:latin typeface="Calibri" pitchFamily="34" charset="0"/>
              </a:rPr>
              <a:pPr algn="r"/>
              <a:t>4</a:t>
            </a:fld>
            <a:endParaRPr lang="it-IT" altLang="it-IT" sz="1200">
              <a:solidFill>
                <a:srgbClr val="898989"/>
              </a:solidFill>
              <a:latin typeface="Calibri" pitchFamily="34" charset="0"/>
            </a:endParaRPr>
          </a:p>
        </p:txBody>
      </p:sp>
      <p:sp>
        <p:nvSpPr>
          <p:cNvPr id="46" name="CasellaDiTesto 3"/>
          <p:cNvSpPr txBox="1">
            <a:spLocks noChangeArrowheads="1"/>
          </p:cNvSpPr>
          <p:nvPr/>
        </p:nvSpPr>
        <p:spPr bwMode="auto">
          <a:xfrm>
            <a:off x="251520" y="0"/>
            <a:ext cx="5328592" cy="46166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2400" b="1" dirty="0">
                <a:solidFill>
                  <a:prstClr val="white"/>
                </a:solidFill>
                <a:ea typeface="Cambria Math" panose="02040503050406030204" pitchFamily="18" charset="0"/>
                <a:cs typeface="Calibri" panose="020F0502020204030204" pitchFamily="34" charset="0"/>
              </a:rPr>
              <a:t>Descrizione</a:t>
            </a:r>
          </a:p>
        </p:txBody>
      </p:sp>
      <p:sp>
        <p:nvSpPr>
          <p:cNvPr id="4" name="CasellaDiTesto 3"/>
          <p:cNvSpPr txBox="1"/>
          <p:nvPr/>
        </p:nvSpPr>
        <p:spPr>
          <a:xfrm>
            <a:off x="611188" y="909638"/>
            <a:ext cx="8010525" cy="3170099"/>
          </a:xfrm>
          <a:prstGeom prst="rect">
            <a:avLst/>
          </a:prstGeom>
          <a:noFill/>
          <a:ln>
            <a:noFill/>
          </a:ln>
        </p:spPr>
        <p:txBody>
          <a:bodyPr wrap="square" rtlCol="0">
            <a:spAutoFit/>
          </a:bodyPr>
          <a:lstStyle/>
          <a:p>
            <a:pPr algn="just"/>
            <a:r>
              <a:rPr lang="it-IT" sz="2000" b="1" dirty="0">
                <a:solidFill>
                  <a:srgbClr val="FF9933"/>
                </a:solidFill>
                <a:latin typeface="Century Gothic" panose="020B0502020202020204" pitchFamily="34" charset="0"/>
              </a:rPr>
              <a:t>Contatto:</a:t>
            </a:r>
          </a:p>
          <a:p>
            <a:pPr algn="just"/>
            <a:r>
              <a:rPr lang="it-IT" sz="2000" dirty="0">
                <a:latin typeface="Century Gothic" panose="020B0502020202020204" pitchFamily="34" charset="0"/>
              </a:rPr>
              <a:t>Tra la slitta porta forche in caduta e le dita della mano del lavoratore. </a:t>
            </a:r>
          </a:p>
          <a:p>
            <a:pPr algn="just"/>
            <a:endParaRPr lang="it-IT" sz="2000" dirty="0">
              <a:latin typeface="Century Gothic" panose="020B0502020202020204" pitchFamily="34" charset="0"/>
            </a:endParaRPr>
          </a:p>
          <a:p>
            <a:pPr algn="just"/>
            <a:r>
              <a:rPr lang="it-IT" sz="2000" b="1" dirty="0">
                <a:solidFill>
                  <a:srgbClr val="FF9933"/>
                </a:solidFill>
                <a:latin typeface="Century Gothic" panose="020B0502020202020204" pitchFamily="34" charset="0"/>
              </a:rPr>
              <a:t>Esito del trauma:</a:t>
            </a:r>
          </a:p>
          <a:p>
            <a:pPr marL="342900" indent="-342900" algn="just">
              <a:buFont typeface="Century Gothic" panose="020B0502020202020204" pitchFamily="34" charset="0"/>
              <a:buChar char="-"/>
            </a:pPr>
            <a:r>
              <a:rPr lang="it-IT" sz="2000" dirty="0">
                <a:latin typeface="Century Gothic" panose="020B0502020202020204" pitchFamily="34" charset="0"/>
              </a:rPr>
              <a:t>Amputazione completa del 2°,3°,4° e 5° dito mano sinistra. </a:t>
            </a:r>
          </a:p>
          <a:p>
            <a:pPr marL="342900" indent="-342900" algn="just">
              <a:buFont typeface="Century Gothic" panose="020B0502020202020204" pitchFamily="34" charset="0"/>
              <a:buChar char="-"/>
            </a:pPr>
            <a:r>
              <a:rPr lang="it-IT" sz="2000" dirty="0">
                <a:latin typeface="Century Gothic" panose="020B0502020202020204" pitchFamily="34" charset="0"/>
              </a:rPr>
              <a:t>120 giorni complessivi di infortunio. </a:t>
            </a:r>
          </a:p>
          <a:p>
            <a:pPr marL="342900" indent="-342900" algn="just">
              <a:buFont typeface="Century Gothic" panose="020B0502020202020204" pitchFamily="34" charset="0"/>
              <a:buChar char="-"/>
            </a:pPr>
            <a:r>
              <a:rPr lang="it-IT" sz="2000" dirty="0">
                <a:latin typeface="Century Gothic" panose="020B0502020202020204" pitchFamily="34" charset="0"/>
              </a:rPr>
              <a:t>Postumi permanenti, con 30 gradi percentuali INAIL di invalidità.</a:t>
            </a:r>
          </a:p>
          <a:p>
            <a:pPr algn="just"/>
            <a:endParaRPr lang="it-IT" sz="2000" dirty="0">
              <a:latin typeface="Century Gothic" panose="020B0502020202020204" pitchFamily="34" charset="0"/>
            </a:endParaRPr>
          </a:p>
        </p:txBody>
      </p:sp>
      <p:pic>
        <p:nvPicPr>
          <p:cNvPr id="2" name="Immagine 1"/>
          <p:cNvPicPr>
            <a:picLocks noChangeAspect="1"/>
          </p:cNvPicPr>
          <p:nvPr/>
        </p:nvPicPr>
        <p:blipFill>
          <a:blip r:embed="rId3"/>
          <a:stretch>
            <a:fillRect/>
          </a:stretch>
        </p:blipFill>
        <p:spPr>
          <a:xfrm>
            <a:off x="2231974" y="3805990"/>
            <a:ext cx="4508452" cy="2621798"/>
          </a:xfrm>
          <a:prstGeom prst="rect">
            <a:avLst/>
          </a:prstGeom>
        </p:spPr>
      </p:pic>
    </p:spTree>
    <p:extLst>
      <p:ext uri="{BB962C8B-B14F-4D97-AF65-F5344CB8AC3E}">
        <p14:creationId xmlns:p14="http://schemas.microsoft.com/office/powerpoint/2010/main" val="3975668445"/>
      </p:ext>
    </p:extLst>
  </p:cSld>
  <p:clrMapOvr>
    <a:masterClrMapping/>
  </p:clrMapOvr>
  <p:transition spd="slow" advTm="703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txBox="1">
            <a:spLocks/>
          </p:cNvSpPr>
          <p:nvPr/>
        </p:nvSpPr>
        <p:spPr bwMode="auto">
          <a:xfrm>
            <a:off x="8388350" y="6427788"/>
            <a:ext cx="514350" cy="385762"/>
          </a:xfrm>
          <a:prstGeom prst="rect">
            <a:avLst/>
          </a:prstGeom>
          <a:noFill/>
          <a:ln w="9525">
            <a:noFill/>
            <a:miter lim="800000"/>
            <a:headEnd/>
            <a:tailEnd/>
          </a:ln>
        </p:spPr>
        <p:txBody>
          <a:bodyPr/>
          <a:lstStyle/>
          <a:p>
            <a:pPr algn="r"/>
            <a:fld id="{0FED53F8-0170-4006-B778-0B8FE63E1C46}" type="slidenum">
              <a:rPr lang="it-IT" altLang="it-IT" sz="1200">
                <a:solidFill>
                  <a:srgbClr val="898989"/>
                </a:solidFill>
                <a:latin typeface="Calibri" pitchFamily="34" charset="0"/>
              </a:rPr>
              <a:pPr algn="r"/>
              <a:t>5</a:t>
            </a:fld>
            <a:endParaRPr lang="it-IT" altLang="it-IT" sz="1200">
              <a:solidFill>
                <a:srgbClr val="898989"/>
              </a:solidFill>
              <a:latin typeface="Calibri" pitchFamily="34" charset="0"/>
            </a:endParaRPr>
          </a:p>
        </p:txBody>
      </p:sp>
      <p:sp>
        <p:nvSpPr>
          <p:cNvPr id="46" name="CasellaDiTesto 3"/>
          <p:cNvSpPr txBox="1">
            <a:spLocks noChangeArrowheads="1"/>
          </p:cNvSpPr>
          <p:nvPr/>
        </p:nvSpPr>
        <p:spPr bwMode="auto">
          <a:xfrm>
            <a:off x="251520" y="0"/>
            <a:ext cx="7163152" cy="46166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2400" b="1" dirty="0">
                <a:solidFill>
                  <a:prstClr val="white"/>
                </a:solidFill>
                <a:latin typeface="Century Gothic" panose="020B0502020202020204" pitchFamily="34" charset="0"/>
                <a:ea typeface="Cambria Math" panose="02040503050406030204" pitchFamily="18" charset="0"/>
                <a:cs typeface="Calibri" panose="020F0502020204030204" pitchFamily="34" charset="0"/>
              </a:rPr>
              <a:t>Perché è avvenuto l’infortunio</a:t>
            </a:r>
          </a:p>
        </p:txBody>
      </p:sp>
      <p:sp>
        <p:nvSpPr>
          <p:cNvPr id="4" name="CasellaDiTesto 3"/>
          <p:cNvSpPr txBox="1"/>
          <p:nvPr/>
        </p:nvSpPr>
        <p:spPr>
          <a:xfrm>
            <a:off x="611188" y="917912"/>
            <a:ext cx="8010525" cy="5632311"/>
          </a:xfrm>
          <a:prstGeom prst="rect">
            <a:avLst/>
          </a:prstGeom>
          <a:noFill/>
          <a:ln>
            <a:noFill/>
          </a:ln>
        </p:spPr>
        <p:txBody>
          <a:bodyPr wrap="square" rtlCol="0">
            <a:spAutoFit/>
          </a:bodyPr>
          <a:lstStyle/>
          <a:p>
            <a:pPr algn="just"/>
            <a:r>
              <a:rPr lang="it-IT" sz="2000" dirty="0">
                <a:latin typeface="Century Gothic" panose="020B0502020202020204" pitchFamily="34" charset="0"/>
              </a:rPr>
              <a:t>l Preposto (responsabile del magazzino), dopo la segnalazione del primo guasto con </a:t>
            </a:r>
            <a:r>
              <a:rPr lang="it-IT" sz="2000" dirty="0" err="1">
                <a:latin typeface="Century Gothic" panose="020B0502020202020204" pitchFamily="34" charset="0"/>
              </a:rPr>
              <a:t>trafilamento</a:t>
            </a:r>
            <a:r>
              <a:rPr lang="it-IT" sz="2000" dirty="0">
                <a:latin typeface="Century Gothic" panose="020B0502020202020204" pitchFamily="34" charset="0"/>
              </a:rPr>
              <a:t> di olio al sistema idraulico di sollevamento della piastra porta forche, non metteva immediatamente fuori servizio il carrello, restando in attesa dell'intervento della ditta di manutenzione, ma interveniva manualmente, insieme all’infortunato, sul componente presumibilmente difettoso del carrello, provocando un calo di pressione del sistema idraulico di sollevamento delle forche.</a:t>
            </a:r>
          </a:p>
          <a:p>
            <a:pPr algn="just"/>
            <a:endParaRPr lang="it-IT" sz="2000" dirty="0">
              <a:latin typeface="Century Gothic" panose="020B0502020202020204" pitchFamily="34" charset="0"/>
            </a:endParaRPr>
          </a:p>
          <a:p>
            <a:pPr algn="just"/>
            <a:r>
              <a:rPr lang="it-IT" sz="2000" dirty="0">
                <a:latin typeface="Century Gothic" panose="020B0502020202020204" pitchFamily="34" charset="0"/>
              </a:rPr>
              <a:t>Il carrellista operava manualmente nella zona pericolosa, senza aver collocato un blocco meccanico di sicurezza contro la discesa accidentale delle forche o senza aver prima azzerato la pressione del circuito idraulico, portando a terra le forche. </a:t>
            </a:r>
          </a:p>
          <a:p>
            <a:pPr algn="just"/>
            <a:endParaRPr lang="it-IT" sz="2000" dirty="0">
              <a:latin typeface="Century Gothic" panose="020B0502020202020204" pitchFamily="34" charset="0"/>
            </a:endParaRPr>
          </a:p>
          <a:p>
            <a:pPr algn="just"/>
            <a:r>
              <a:rPr lang="it-IT" sz="2000" dirty="0">
                <a:latin typeface="Century Gothic" panose="020B0502020202020204" pitchFamily="34" charset="0"/>
              </a:rPr>
              <a:t>Ciò provocava un calo di pressione del sistema idraulico di sollevamento, causando la discesa libera della piastra porta forche. </a:t>
            </a:r>
          </a:p>
        </p:txBody>
      </p:sp>
    </p:spTree>
    <p:extLst>
      <p:ext uri="{BB962C8B-B14F-4D97-AF65-F5344CB8AC3E}">
        <p14:creationId xmlns:p14="http://schemas.microsoft.com/office/powerpoint/2010/main" val="3886376927"/>
      </p:ext>
    </p:extLst>
  </p:cSld>
  <p:clrMapOvr>
    <a:masterClrMapping/>
  </p:clrMapOvr>
  <p:transition spd="slow" advTm="7038"/>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txBox="1">
            <a:spLocks/>
          </p:cNvSpPr>
          <p:nvPr/>
        </p:nvSpPr>
        <p:spPr bwMode="auto">
          <a:xfrm>
            <a:off x="8388350" y="6427788"/>
            <a:ext cx="514350" cy="385762"/>
          </a:xfrm>
          <a:prstGeom prst="rect">
            <a:avLst/>
          </a:prstGeom>
          <a:noFill/>
          <a:ln w="9525">
            <a:noFill/>
            <a:miter lim="800000"/>
            <a:headEnd/>
            <a:tailEnd/>
          </a:ln>
        </p:spPr>
        <p:txBody>
          <a:bodyPr/>
          <a:lstStyle/>
          <a:p>
            <a:pPr algn="r"/>
            <a:fld id="{0FED53F8-0170-4006-B778-0B8FE63E1C46}" type="slidenum">
              <a:rPr lang="it-IT" altLang="it-IT" sz="1200">
                <a:solidFill>
                  <a:srgbClr val="898989"/>
                </a:solidFill>
                <a:latin typeface="Calibri" pitchFamily="34" charset="0"/>
              </a:rPr>
              <a:pPr algn="r"/>
              <a:t>6</a:t>
            </a:fld>
            <a:endParaRPr lang="it-IT" altLang="it-IT" sz="1200">
              <a:solidFill>
                <a:srgbClr val="898989"/>
              </a:solidFill>
              <a:latin typeface="Calibri" pitchFamily="34" charset="0"/>
            </a:endParaRPr>
          </a:p>
        </p:txBody>
      </p:sp>
      <p:sp>
        <p:nvSpPr>
          <p:cNvPr id="46" name="CasellaDiTesto 3"/>
          <p:cNvSpPr txBox="1">
            <a:spLocks noChangeArrowheads="1"/>
          </p:cNvSpPr>
          <p:nvPr/>
        </p:nvSpPr>
        <p:spPr bwMode="auto">
          <a:xfrm>
            <a:off x="251520" y="0"/>
            <a:ext cx="7163152" cy="46166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2400" b="1" dirty="0">
                <a:solidFill>
                  <a:prstClr val="white"/>
                </a:solidFill>
                <a:latin typeface="Century Gothic" panose="020B0502020202020204" pitchFamily="34" charset="0"/>
                <a:ea typeface="Cambria Math" panose="02040503050406030204" pitchFamily="18" charset="0"/>
                <a:cs typeface="Calibri" panose="020F0502020204030204" pitchFamily="34" charset="0"/>
              </a:rPr>
              <a:t>Perché è avvenuto l’infortunio</a:t>
            </a:r>
          </a:p>
        </p:txBody>
      </p:sp>
      <p:sp>
        <p:nvSpPr>
          <p:cNvPr id="4" name="CasellaDiTesto 3"/>
          <p:cNvSpPr txBox="1"/>
          <p:nvPr/>
        </p:nvSpPr>
        <p:spPr>
          <a:xfrm>
            <a:off x="611188" y="929590"/>
            <a:ext cx="8010525" cy="2554545"/>
          </a:xfrm>
          <a:prstGeom prst="rect">
            <a:avLst/>
          </a:prstGeom>
          <a:noFill/>
          <a:ln>
            <a:noFill/>
          </a:ln>
        </p:spPr>
        <p:txBody>
          <a:bodyPr wrap="square" rtlCol="0">
            <a:spAutoFit/>
          </a:bodyPr>
          <a:lstStyle/>
          <a:p>
            <a:pPr algn="just"/>
            <a:r>
              <a:rPr lang="it-IT" sz="2000" b="1" dirty="0">
                <a:solidFill>
                  <a:srgbClr val="FF9933"/>
                </a:solidFill>
                <a:latin typeface="Century Gothic" panose="020B0502020202020204" pitchFamily="34" charset="0"/>
              </a:rPr>
              <a:t>Criticità organizzative alla base dell’evento:</a:t>
            </a:r>
          </a:p>
          <a:p>
            <a:pPr marL="342900" indent="-342900" algn="just">
              <a:buFont typeface="Arial" panose="020B0604020202020204" pitchFamily="34" charset="0"/>
              <a:buChar char="•"/>
            </a:pPr>
            <a:r>
              <a:rPr lang="it-IT" sz="2000" dirty="0">
                <a:latin typeface="Century Gothic" panose="020B0502020202020204" pitchFamily="34" charset="0"/>
              </a:rPr>
              <a:t>Il Responsabile del magazzino non aveva ricevuto la Formazione specifica prevista dall’accordo Stato-Regioni per la sua qualifica di Preposto. </a:t>
            </a:r>
          </a:p>
          <a:p>
            <a:pPr marL="342900" indent="-342900" algn="just">
              <a:buFont typeface="Arial" panose="020B0604020202020204" pitchFamily="34" charset="0"/>
              <a:buChar char="•"/>
            </a:pPr>
            <a:r>
              <a:rPr lang="it-IT" sz="2000" dirty="0">
                <a:latin typeface="Century Gothic" panose="020B0502020202020204" pitchFamily="34" charset="0"/>
              </a:rPr>
              <a:t>Non previsto (o non effettuato in questo caso) un confronto con il sistema di prevenzione e gerarchico dell’azienda (Datore di Lavoro e RSPP) su quando un attrezzatura difettosa va messa fuori servizio.</a:t>
            </a:r>
          </a:p>
        </p:txBody>
      </p:sp>
      <p:pic>
        <p:nvPicPr>
          <p:cNvPr id="2" name="Immagine 1"/>
          <p:cNvPicPr>
            <a:picLocks noChangeAspect="1"/>
          </p:cNvPicPr>
          <p:nvPr/>
        </p:nvPicPr>
        <p:blipFill>
          <a:blip r:embed="rId3"/>
          <a:stretch>
            <a:fillRect/>
          </a:stretch>
        </p:blipFill>
        <p:spPr>
          <a:xfrm>
            <a:off x="2854325" y="3626791"/>
            <a:ext cx="3524250" cy="2658341"/>
          </a:xfrm>
          <a:prstGeom prst="rect">
            <a:avLst/>
          </a:prstGeom>
        </p:spPr>
      </p:pic>
    </p:spTree>
    <p:extLst>
      <p:ext uri="{BB962C8B-B14F-4D97-AF65-F5344CB8AC3E}">
        <p14:creationId xmlns:p14="http://schemas.microsoft.com/office/powerpoint/2010/main" val="2080355115"/>
      </p:ext>
    </p:extLst>
  </p:cSld>
  <p:clrMapOvr>
    <a:masterClrMapping/>
  </p:clrMapOvr>
  <p:transition spd="slow" advTm="7038"/>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txBox="1">
            <a:spLocks/>
          </p:cNvSpPr>
          <p:nvPr/>
        </p:nvSpPr>
        <p:spPr bwMode="auto">
          <a:xfrm>
            <a:off x="8388350" y="6427788"/>
            <a:ext cx="514350" cy="385762"/>
          </a:xfrm>
          <a:prstGeom prst="rect">
            <a:avLst/>
          </a:prstGeom>
          <a:noFill/>
          <a:ln w="9525">
            <a:noFill/>
            <a:miter lim="800000"/>
            <a:headEnd/>
            <a:tailEnd/>
          </a:ln>
        </p:spPr>
        <p:txBody>
          <a:bodyPr/>
          <a:lstStyle/>
          <a:p>
            <a:pPr algn="r"/>
            <a:fld id="{0FED53F8-0170-4006-B778-0B8FE63E1C46}" type="slidenum">
              <a:rPr lang="it-IT" altLang="it-IT" sz="1200">
                <a:solidFill>
                  <a:srgbClr val="898989"/>
                </a:solidFill>
                <a:latin typeface="Calibri" pitchFamily="34" charset="0"/>
              </a:rPr>
              <a:pPr algn="r"/>
              <a:t>7</a:t>
            </a:fld>
            <a:endParaRPr lang="it-IT" altLang="it-IT" sz="1200">
              <a:solidFill>
                <a:srgbClr val="898989"/>
              </a:solidFill>
              <a:latin typeface="Calibri" pitchFamily="34" charset="0"/>
            </a:endParaRPr>
          </a:p>
        </p:txBody>
      </p:sp>
      <p:sp>
        <p:nvSpPr>
          <p:cNvPr id="46" name="CasellaDiTesto 3"/>
          <p:cNvSpPr txBox="1">
            <a:spLocks noChangeArrowheads="1"/>
          </p:cNvSpPr>
          <p:nvPr/>
        </p:nvSpPr>
        <p:spPr bwMode="auto">
          <a:xfrm>
            <a:off x="251520" y="0"/>
            <a:ext cx="7163152" cy="46166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2400" b="1" dirty="0">
                <a:solidFill>
                  <a:prstClr val="white"/>
                </a:solidFill>
                <a:latin typeface="Century Gothic" panose="020B0502020202020204" pitchFamily="34" charset="0"/>
                <a:ea typeface="Cambria Math" panose="02040503050406030204" pitchFamily="18" charset="0"/>
                <a:cs typeface="Calibri" panose="020F0502020204030204" pitchFamily="34" charset="0"/>
              </a:rPr>
              <a:t>Come prevenire</a:t>
            </a:r>
          </a:p>
        </p:txBody>
      </p:sp>
      <p:sp>
        <p:nvSpPr>
          <p:cNvPr id="6" name="CasellaDiTesto 5"/>
          <p:cNvSpPr txBox="1"/>
          <p:nvPr/>
        </p:nvSpPr>
        <p:spPr>
          <a:xfrm>
            <a:off x="611188" y="909639"/>
            <a:ext cx="8010525" cy="6555641"/>
          </a:xfrm>
          <a:prstGeom prst="rect">
            <a:avLst/>
          </a:prstGeom>
          <a:noFill/>
          <a:ln>
            <a:noFill/>
          </a:ln>
        </p:spPr>
        <p:txBody>
          <a:bodyPr wrap="square" rtlCol="0">
            <a:spAutoFit/>
          </a:bodyPr>
          <a:lstStyle/>
          <a:p>
            <a:pPr algn="just"/>
            <a:r>
              <a:rPr lang="it-IT" sz="2000" b="1" dirty="0">
                <a:solidFill>
                  <a:srgbClr val="FF9933"/>
                </a:solidFill>
                <a:latin typeface="Century Gothic" panose="020B0502020202020204" pitchFamily="34" charset="0"/>
                <a:cs typeface="Calibri" panose="020F0502020204030204" pitchFamily="34" charset="0"/>
              </a:rPr>
              <a:t>Le azioni di prevenzione</a:t>
            </a:r>
            <a:endParaRPr lang="it-IT" sz="2000" dirty="0">
              <a:solidFill>
                <a:srgbClr val="FF9933"/>
              </a:solidFill>
              <a:latin typeface="Century Gothic" panose="020B0502020202020204" pitchFamily="34" charset="0"/>
            </a:endParaRPr>
          </a:p>
          <a:p>
            <a:pPr marL="342900" indent="-342900" algn="just">
              <a:buFont typeface="Arial" panose="020B0604020202020204" pitchFamily="34" charset="0"/>
              <a:buChar char="•"/>
            </a:pPr>
            <a:r>
              <a:rPr lang="it-IT" sz="2000" dirty="0">
                <a:latin typeface="Century Gothic" panose="020B0502020202020204" pitchFamily="34" charset="0"/>
              </a:rPr>
              <a:t>Chiarire con documenti e procedure specifiche </a:t>
            </a:r>
            <a:r>
              <a:rPr lang="it-IT" sz="2000" b="1" dirty="0">
                <a:latin typeface="Century Gothic" panose="020B0502020202020204" pitchFamily="34" charset="0"/>
              </a:rPr>
              <a:t>a chi spetta mettere fuori servizio un attrezzatura</a:t>
            </a:r>
            <a:r>
              <a:rPr lang="it-IT" sz="2000" dirty="0">
                <a:latin typeface="Century Gothic" panose="020B0502020202020204" pitchFamily="34" charset="0"/>
              </a:rPr>
              <a:t> che presenta problematiche (in questo caso è stato un trafilamento di olio da un carrello, ma poteva essere una fotocellula di una macchina operatrice che non funzionava, ecc.). Meglio </a:t>
            </a:r>
            <a:r>
              <a:rPr lang="it-IT" sz="2000" b="1" dirty="0">
                <a:latin typeface="Century Gothic" panose="020B0502020202020204" pitchFamily="34" charset="0"/>
              </a:rPr>
              <a:t>chiarire sul DVR qual è l’iter previsto </a:t>
            </a:r>
            <a:r>
              <a:rPr lang="it-IT" sz="2000" dirty="0">
                <a:latin typeface="Century Gothic" panose="020B0502020202020204" pitchFamily="34" charset="0"/>
              </a:rPr>
              <a:t>dal sistema di prevenzione (se è compito del preposto o del solo datore di lavoro o del RSPP) così, che indicato nel DVR, si chiarisca “</a:t>
            </a:r>
            <a:r>
              <a:rPr lang="it-IT" sz="2000" b="1" dirty="0">
                <a:latin typeface="Century Gothic" panose="020B0502020202020204" pitchFamily="34" charset="0"/>
              </a:rPr>
              <a:t>chi fa che cosa</a:t>
            </a:r>
            <a:r>
              <a:rPr lang="it-IT" sz="2000" dirty="0">
                <a:latin typeface="Century Gothic" panose="020B0502020202020204" pitchFamily="34" charset="0"/>
              </a:rPr>
              <a:t>”. </a:t>
            </a:r>
          </a:p>
          <a:p>
            <a:pPr marL="342900" indent="-342900" algn="just">
              <a:buFont typeface="Arial" panose="020B0604020202020204" pitchFamily="34" charset="0"/>
              <a:buChar char="•"/>
            </a:pPr>
            <a:r>
              <a:rPr lang="it-IT" sz="2000" dirty="0">
                <a:latin typeface="Century Gothic" panose="020B0502020202020204" pitchFamily="34" charset="0"/>
              </a:rPr>
              <a:t>Non effettuare interventi di manutenzione sui carrelli elevatori, ed in generale sulle attrezzature di lavoro, quando non si hanno le specifiche competenze e qualifiche professionali e far eseguire gli interventi di manutenzione straordinaria e di manutenzione programmata sui mezzi solo dal personale specializzato delle reti di assistenza. </a:t>
            </a:r>
          </a:p>
          <a:p>
            <a:pPr marL="342900" indent="-342900" algn="just">
              <a:buFont typeface="Arial" panose="020B0604020202020204" pitchFamily="34" charset="0"/>
              <a:buChar char="•"/>
            </a:pPr>
            <a:r>
              <a:rPr lang="it-IT" sz="2000" b="1" dirty="0">
                <a:latin typeface="Century Gothic" panose="020B0502020202020204" pitchFamily="34" charset="0"/>
              </a:rPr>
              <a:t>Formare i Preposti sul loro ruolo</a:t>
            </a:r>
            <a:r>
              <a:rPr lang="it-IT" sz="2000" dirty="0">
                <a:latin typeface="Century Gothic" panose="020B0502020202020204" pitchFamily="34" charset="0"/>
              </a:rPr>
              <a:t>, come previsto dallo specifico Accordo Stato-Regioni. </a:t>
            </a:r>
          </a:p>
          <a:p>
            <a:pPr marL="342900" indent="-342900" algn="just">
              <a:buFont typeface="Arial" panose="020B0604020202020204" pitchFamily="34" charset="0"/>
              <a:buChar char="•"/>
            </a:pPr>
            <a:endParaRPr lang="it-IT" sz="2000" b="1" dirty="0">
              <a:solidFill>
                <a:srgbClr val="0070C0"/>
              </a:solidFill>
              <a:latin typeface="Century Gothic" panose="020B0502020202020204" pitchFamily="34" charset="0"/>
            </a:endParaRPr>
          </a:p>
          <a:p>
            <a:endParaRPr lang="it-IT" sz="2000" dirty="0">
              <a:latin typeface="Century Gothic" panose="020B0502020202020204" pitchFamily="34" charset="0"/>
            </a:endParaRPr>
          </a:p>
          <a:p>
            <a:endParaRPr lang="it-IT" sz="2000" dirty="0">
              <a:latin typeface="Century Gothic" panose="020B0502020202020204" pitchFamily="34" charset="0"/>
            </a:endParaRPr>
          </a:p>
        </p:txBody>
      </p:sp>
    </p:spTree>
    <p:extLst>
      <p:ext uri="{BB962C8B-B14F-4D97-AF65-F5344CB8AC3E}">
        <p14:creationId xmlns:p14="http://schemas.microsoft.com/office/powerpoint/2010/main" val="2053953774"/>
      </p:ext>
    </p:extLst>
  </p:cSld>
  <p:clrMapOvr>
    <a:masterClrMapping/>
  </p:clrMapOvr>
  <p:transition spd="slow" advTm="7038"/>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txBox="1">
            <a:spLocks/>
          </p:cNvSpPr>
          <p:nvPr/>
        </p:nvSpPr>
        <p:spPr bwMode="auto">
          <a:xfrm>
            <a:off x="8388350" y="6427788"/>
            <a:ext cx="514350" cy="385762"/>
          </a:xfrm>
          <a:prstGeom prst="rect">
            <a:avLst/>
          </a:prstGeom>
          <a:noFill/>
          <a:ln w="9525">
            <a:noFill/>
            <a:miter lim="800000"/>
            <a:headEnd/>
            <a:tailEnd/>
          </a:ln>
        </p:spPr>
        <p:txBody>
          <a:bodyPr/>
          <a:lstStyle/>
          <a:p>
            <a:pPr algn="r"/>
            <a:fld id="{0FED53F8-0170-4006-B778-0B8FE63E1C46}" type="slidenum">
              <a:rPr lang="it-IT" altLang="it-IT" sz="1200">
                <a:solidFill>
                  <a:srgbClr val="898989"/>
                </a:solidFill>
                <a:latin typeface="Calibri" pitchFamily="34" charset="0"/>
              </a:rPr>
              <a:pPr algn="r"/>
              <a:t>8</a:t>
            </a:fld>
            <a:endParaRPr lang="it-IT" altLang="it-IT" sz="1200">
              <a:solidFill>
                <a:srgbClr val="898989"/>
              </a:solidFill>
              <a:latin typeface="Calibri" pitchFamily="34" charset="0"/>
            </a:endParaRPr>
          </a:p>
        </p:txBody>
      </p:sp>
      <p:sp>
        <p:nvSpPr>
          <p:cNvPr id="46" name="CasellaDiTesto 3"/>
          <p:cNvSpPr txBox="1">
            <a:spLocks noChangeArrowheads="1"/>
          </p:cNvSpPr>
          <p:nvPr/>
        </p:nvSpPr>
        <p:spPr bwMode="auto">
          <a:xfrm>
            <a:off x="251520" y="0"/>
            <a:ext cx="7163152" cy="46166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2400" b="1" dirty="0">
                <a:solidFill>
                  <a:prstClr val="white"/>
                </a:solidFill>
                <a:latin typeface="Century Gothic" panose="020B0502020202020204" pitchFamily="34" charset="0"/>
                <a:ea typeface="Cambria Math" panose="02040503050406030204" pitchFamily="18" charset="0"/>
                <a:cs typeface="Calibri" panose="020F0502020204030204" pitchFamily="34" charset="0"/>
              </a:rPr>
              <a:t>Grafica dell’evento</a:t>
            </a:r>
          </a:p>
        </p:txBody>
      </p:sp>
      <p:graphicFrame>
        <p:nvGraphicFramePr>
          <p:cNvPr id="6" name="Tabella 5"/>
          <p:cNvGraphicFramePr>
            <a:graphicFrameLocks noGrp="1"/>
          </p:cNvGraphicFramePr>
          <p:nvPr>
            <p:extLst>
              <p:ext uri="{D42A27DB-BD31-4B8C-83A1-F6EECF244321}">
                <p14:modId xmlns:p14="http://schemas.microsoft.com/office/powerpoint/2010/main" val="2890992759"/>
              </p:ext>
            </p:extLst>
          </p:nvPr>
        </p:nvGraphicFramePr>
        <p:xfrm>
          <a:off x="2501977" y="3371926"/>
          <a:ext cx="6143548" cy="741680"/>
        </p:xfrm>
        <a:graphic>
          <a:graphicData uri="http://schemas.openxmlformats.org/drawingml/2006/table">
            <a:tbl>
              <a:tblPr firstRow="1" bandRow="1">
                <a:tableStyleId>{5C22544A-7EE6-4342-B048-85BDC9FD1C3A}</a:tableStyleId>
              </a:tblPr>
              <a:tblGrid>
                <a:gridCol w="3071774">
                  <a:extLst>
                    <a:ext uri="{9D8B030D-6E8A-4147-A177-3AD203B41FA5}">
                      <a16:colId xmlns:a16="http://schemas.microsoft.com/office/drawing/2014/main" val="20000"/>
                    </a:ext>
                  </a:extLst>
                </a:gridCol>
                <a:gridCol w="3071774">
                  <a:extLst>
                    <a:ext uri="{9D8B030D-6E8A-4147-A177-3AD203B41FA5}">
                      <a16:colId xmlns:a16="http://schemas.microsoft.com/office/drawing/2014/main" val="20001"/>
                    </a:ext>
                  </a:extLst>
                </a:gridCol>
              </a:tblGrid>
              <a:tr h="370840">
                <a:tc>
                  <a:txBody>
                    <a:bodyPr/>
                    <a:lstStyle/>
                    <a:p>
                      <a:pPr algn="ctr"/>
                      <a:r>
                        <a:rPr lang="it-IT" sz="1600" b="1" dirty="0">
                          <a:latin typeface="Century Gothic" panose="020B0502020202020204" pitchFamily="34" charset="0"/>
                        </a:rPr>
                        <a:t>Sede del contatto</a:t>
                      </a:r>
                    </a:p>
                  </a:txBody>
                  <a:tcPr>
                    <a:solidFill>
                      <a:srgbClr val="0070C0"/>
                    </a:solidFill>
                  </a:tcPr>
                </a:tc>
                <a:tc>
                  <a:txBody>
                    <a:bodyPr/>
                    <a:lstStyle/>
                    <a:p>
                      <a:pPr algn="ctr"/>
                      <a:r>
                        <a:rPr lang="it-IT" sz="1600" b="1">
                          <a:latin typeface="Century Gothic" panose="020B0502020202020204" pitchFamily="34" charset="0"/>
                        </a:rPr>
                        <a:t>Agente materiale</a:t>
                      </a:r>
                      <a:r>
                        <a:rPr lang="it-IT" sz="1600" b="1" baseline="0">
                          <a:latin typeface="Century Gothic" panose="020B0502020202020204" pitchFamily="34" charset="0"/>
                        </a:rPr>
                        <a:t> contatto</a:t>
                      </a:r>
                      <a:endParaRPr lang="it-IT" sz="1600" b="1" dirty="0">
                        <a:latin typeface="Century Gothic" panose="020B0502020202020204" pitchFamily="34" charset="0"/>
                      </a:endParaRPr>
                    </a:p>
                  </a:txBody>
                  <a:tcPr>
                    <a:solidFill>
                      <a:srgbClr val="0070C0"/>
                    </a:solidFill>
                  </a:tcPr>
                </a:tc>
                <a:extLst>
                  <a:ext uri="{0D108BD9-81ED-4DB2-BD59-A6C34878D82A}">
                    <a16:rowId xmlns:a16="http://schemas.microsoft.com/office/drawing/2014/main" val="10000"/>
                  </a:ext>
                </a:extLst>
              </a:tr>
              <a:tr h="370840">
                <a:tc>
                  <a:txBody>
                    <a:bodyPr/>
                    <a:lstStyle/>
                    <a:p>
                      <a:pPr marL="0" algn="ctr" defTabSz="914400" rtl="0" eaLnBrk="1" latinLnBrk="0" hangingPunct="1"/>
                      <a:r>
                        <a:rPr lang="it-IT" sz="1600" b="0" kern="1200" dirty="0">
                          <a:solidFill>
                            <a:schemeClr val="dk1"/>
                          </a:solidFill>
                          <a:latin typeface="Century Gothic" panose="020B0502020202020204" pitchFamily="34" charset="0"/>
                          <a:ea typeface="+mn-ea"/>
                          <a:cs typeface="+mn-cs"/>
                        </a:rPr>
                        <a:t>Mano sinistra</a:t>
                      </a:r>
                    </a:p>
                  </a:txBody>
                  <a:tcPr/>
                </a:tc>
                <a:tc>
                  <a:txBody>
                    <a:bodyPr/>
                    <a:lstStyle/>
                    <a:p>
                      <a:pPr marL="0" algn="ctr" defTabSz="914400" rtl="0" eaLnBrk="1" latinLnBrk="0" hangingPunct="1"/>
                      <a:r>
                        <a:rPr lang="it-IT" sz="1600" b="0" kern="1200" dirty="0">
                          <a:solidFill>
                            <a:schemeClr val="dk1"/>
                          </a:solidFill>
                          <a:latin typeface="Century Gothic" panose="020B0502020202020204" pitchFamily="34" charset="0"/>
                          <a:ea typeface="+mn-ea"/>
                          <a:cs typeface="+mn-cs"/>
                        </a:rPr>
                        <a:t>Piastra porta forche</a:t>
                      </a:r>
                    </a:p>
                  </a:txBody>
                  <a:tcPr/>
                </a:tc>
                <a:extLst>
                  <a:ext uri="{0D108BD9-81ED-4DB2-BD59-A6C34878D82A}">
                    <a16:rowId xmlns:a16="http://schemas.microsoft.com/office/drawing/2014/main" val="10001"/>
                  </a:ext>
                </a:extLst>
              </a:tr>
            </a:tbl>
          </a:graphicData>
        </a:graphic>
      </p:graphicFrame>
      <p:graphicFrame>
        <p:nvGraphicFramePr>
          <p:cNvPr id="8" name="Tabella 7"/>
          <p:cNvGraphicFramePr>
            <a:graphicFrameLocks noGrp="1"/>
          </p:cNvGraphicFramePr>
          <p:nvPr>
            <p:extLst>
              <p:ext uri="{D42A27DB-BD31-4B8C-83A1-F6EECF244321}">
                <p14:modId xmlns:p14="http://schemas.microsoft.com/office/powerpoint/2010/main" val="1221670274"/>
              </p:ext>
            </p:extLst>
          </p:nvPr>
        </p:nvGraphicFramePr>
        <p:xfrm>
          <a:off x="2494833" y="4928049"/>
          <a:ext cx="6143548" cy="741680"/>
        </p:xfrm>
        <a:graphic>
          <a:graphicData uri="http://schemas.openxmlformats.org/drawingml/2006/table">
            <a:tbl>
              <a:tblPr firstRow="1" bandRow="1">
                <a:tableStyleId>{5C22544A-7EE6-4342-B048-85BDC9FD1C3A}</a:tableStyleId>
              </a:tblPr>
              <a:tblGrid>
                <a:gridCol w="3071774">
                  <a:extLst>
                    <a:ext uri="{9D8B030D-6E8A-4147-A177-3AD203B41FA5}">
                      <a16:colId xmlns:a16="http://schemas.microsoft.com/office/drawing/2014/main" val="20000"/>
                    </a:ext>
                  </a:extLst>
                </a:gridCol>
                <a:gridCol w="3071774">
                  <a:extLst>
                    <a:ext uri="{9D8B030D-6E8A-4147-A177-3AD203B41FA5}">
                      <a16:colId xmlns:a16="http://schemas.microsoft.com/office/drawing/2014/main" val="20001"/>
                    </a:ext>
                  </a:extLst>
                </a:gridCol>
              </a:tblGrid>
              <a:tr h="370840">
                <a:tc>
                  <a:txBody>
                    <a:bodyPr/>
                    <a:lstStyle/>
                    <a:p>
                      <a:pPr algn="ctr"/>
                      <a:r>
                        <a:rPr lang="it-IT" sz="1600" b="1" dirty="0">
                          <a:latin typeface="Century Gothic" panose="020B0502020202020204" pitchFamily="34" charset="0"/>
                        </a:rPr>
                        <a:t>Sede anatomica del danno</a:t>
                      </a:r>
                    </a:p>
                  </a:txBody>
                  <a:tcPr>
                    <a:solidFill>
                      <a:srgbClr val="0070C0"/>
                    </a:solidFill>
                  </a:tcPr>
                </a:tc>
                <a:tc>
                  <a:txBody>
                    <a:bodyPr/>
                    <a:lstStyle/>
                    <a:p>
                      <a:pPr algn="ctr"/>
                      <a:r>
                        <a:rPr lang="it-IT" sz="1600" b="1">
                          <a:latin typeface="Century Gothic" panose="020B0502020202020204" pitchFamily="34" charset="0"/>
                        </a:rPr>
                        <a:t>Natura del danno</a:t>
                      </a:r>
                      <a:endParaRPr lang="it-IT" sz="1600" b="1" dirty="0">
                        <a:latin typeface="Century Gothic" panose="020B0502020202020204" pitchFamily="34" charset="0"/>
                      </a:endParaRPr>
                    </a:p>
                  </a:txBody>
                  <a:tcPr>
                    <a:solidFill>
                      <a:srgbClr val="0070C0"/>
                    </a:solidFill>
                  </a:tcPr>
                </a:tc>
                <a:extLst>
                  <a:ext uri="{0D108BD9-81ED-4DB2-BD59-A6C34878D82A}">
                    <a16:rowId xmlns:a16="http://schemas.microsoft.com/office/drawing/2014/main" val="10000"/>
                  </a:ext>
                </a:extLst>
              </a:tr>
              <a:tr h="370840">
                <a:tc>
                  <a:txBody>
                    <a:bodyPr/>
                    <a:lstStyle/>
                    <a:p>
                      <a:pPr algn="ctr"/>
                      <a:r>
                        <a:rPr lang="it-IT" sz="1600" b="0" dirty="0">
                          <a:latin typeface="Century Gothic" panose="020B0502020202020204" pitchFamily="34" charset="0"/>
                        </a:rPr>
                        <a:t>2°, 3°, 4° e 5° dito mano </a:t>
                      </a:r>
                      <a:r>
                        <a:rPr lang="it-IT" sz="1600" b="0" dirty="0" err="1">
                          <a:latin typeface="Century Gothic" panose="020B0502020202020204" pitchFamily="34" charset="0"/>
                        </a:rPr>
                        <a:t>sx</a:t>
                      </a:r>
                      <a:endParaRPr lang="it-IT" sz="1600" b="0" dirty="0">
                        <a:latin typeface="Century Gothic" panose="020B0502020202020204" pitchFamily="34" charset="0"/>
                      </a:endParaRPr>
                    </a:p>
                  </a:txBody>
                  <a:tcPr/>
                </a:tc>
                <a:tc>
                  <a:txBody>
                    <a:bodyPr/>
                    <a:lstStyle/>
                    <a:p>
                      <a:pPr algn="ctr"/>
                      <a:r>
                        <a:rPr lang="it-IT" sz="1600" b="0" dirty="0">
                          <a:latin typeface="Century Gothic" panose="020B0502020202020204" pitchFamily="34" charset="0"/>
                        </a:rPr>
                        <a:t>Amputazione</a:t>
                      </a:r>
                    </a:p>
                  </a:txBody>
                  <a:tcPr/>
                </a:tc>
                <a:extLst>
                  <a:ext uri="{0D108BD9-81ED-4DB2-BD59-A6C34878D82A}">
                    <a16:rowId xmlns:a16="http://schemas.microsoft.com/office/drawing/2014/main" val="10001"/>
                  </a:ext>
                </a:extLst>
              </a:tr>
            </a:tbl>
          </a:graphicData>
        </a:graphic>
      </p:graphicFrame>
      <p:sp>
        <p:nvSpPr>
          <p:cNvPr id="9" name="Rettangolo 8"/>
          <p:cNvSpPr/>
          <p:nvPr/>
        </p:nvSpPr>
        <p:spPr>
          <a:xfrm>
            <a:off x="611188" y="1410710"/>
            <a:ext cx="1645588" cy="365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accent5"/>
                </a:solidFill>
                <a:latin typeface="Century Gothic" panose="020B0502020202020204" pitchFamily="34" charset="0"/>
              </a:rPr>
              <a:t>INCIDENTE</a:t>
            </a:r>
          </a:p>
        </p:txBody>
      </p:sp>
      <p:sp>
        <p:nvSpPr>
          <p:cNvPr id="10" name="Rettangolo 9"/>
          <p:cNvSpPr/>
          <p:nvPr/>
        </p:nvSpPr>
        <p:spPr>
          <a:xfrm>
            <a:off x="611188" y="4933014"/>
            <a:ext cx="1645588" cy="365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accent5"/>
                </a:solidFill>
                <a:latin typeface="Century Gothic" panose="020B0502020202020204" pitchFamily="34" charset="0"/>
              </a:rPr>
              <a:t>TRAUMA</a:t>
            </a:r>
          </a:p>
        </p:txBody>
      </p:sp>
      <p:sp>
        <p:nvSpPr>
          <p:cNvPr id="11" name="Rettangolo 10"/>
          <p:cNvSpPr/>
          <p:nvPr/>
        </p:nvSpPr>
        <p:spPr>
          <a:xfrm>
            <a:off x="611188" y="3357101"/>
            <a:ext cx="1645588" cy="365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accent5"/>
                </a:solidFill>
                <a:latin typeface="Century Gothic" panose="020B0502020202020204" pitchFamily="34" charset="0"/>
              </a:rPr>
              <a:t>CONTATTO</a:t>
            </a:r>
          </a:p>
        </p:txBody>
      </p:sp>
      <p:cxnSp>
        <p:nvCxnSpPr>
          <p:cNvPr id="12" name="Connettore 2 11"/>
          <p:cNvCxnSpPr/>
          <p:nvPr/>
        </p:nvCxnSpPr>
        <p:spPr>
          <a:xfrm>
            <a:off x="5562208" y="2618991"/>
            <a:ext cx="0" cy="65863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5562208" y="4239009"/>
            <a:ext cx="0" cy="65863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Tabella 13"/>
          <p:cNvGraphicFramePr>
            <a:graphicFrameLocks noGrp="1"/>
          </p:cNvGraphicFramePr>
          <p:nvPr>
            <p:extLst>
              <p:ext uri="{D42A27DB-BD31-4B8C-83A1-F6EECF244321}">
                <p14:modId xmlns:p14="http://schemas.microsoft.com/office/powerpoint/2010/main" val="1022715471"/>
              </p:ext>
            </p:extLst>
          </p:nvPr>
        </p:nvGraphicFramePr>
        <p:xfrm>
          <a:off x="2501977" y="1412701"/>
          <a:ext cx="6143548" cy="1193800"/>
        </p:xfrm>
        <a:graphic>
          <a:graphicData uri="http://schemas.openxmlformats.org/drawingml/2006/table">
            <a:tbl>
              <a:tblPr firstRow="1" bandRow="1">
                <a:tableStyleId>{5C22544A-7EE6-4342-B048-85BDC9FD1C3A}</a:tableStyleId>
              </a:tblPr>
              <a:tblGrid>
                <a:gridCol w="3071774">
                  <a:extLst>
                    <a:ext uri="{9D8B030D-6E8A-4147-A177-3AD203B41FA5}">
                      <a16:colId xmlns:a16="http://schemas.microsoft.com/office/drawing/2014/main" val="20000"/>
                    </a:ext>
                  </a:extLst>
                </a:gridCol>
                <a:gridCol w="3071774">
                  <a:extLst>
                    <a:ext uri="{9D8B030D-6E8A-4147-A177-3AD203B41FA5}">
                      <a16:colId xmlns:a16="http://schemas.microsoft.com/office/drawing/2014/main" val="20001"/>
                    </a:ext>
                  </a:extLst>
                </a:gridCol>
              </a:tblGrid>
              <a:tr h="370840">
                <a:tc>
                  <a:txBody>
                    <a:bodyPr/>
                    <a:lstStyle/>
                    <a:p>
                      <a:pPr algn="ctr"/>
                      <a:r>
                        <a:rPr lang="it-IT" sz="1600" b="1" dirty="0">
                          <a:latin typeface="Century Gothic" panose="020B0502020202020204" pitchFamily="34" charset="0"/>
                        </a:rPr>
                        <a:t>Tipologia incidente</a:t>
                      </a:r>
                    </a:p>
                  </a:txBody>
                  <a:tcPr>
                    <a:solidFill>
                      <a:srgbClr val="0070C0"/>
                    </a:solidFill>
                  </a:tcPr>
                </a:tc>
                <a:tc>
                  <a:txBody>
                    <a:bodyPr/>
                    <a:lstStyle/>
                    <a:p>
                      <a:pPr algn="ctr"/>
                      <a:r>
                        <a:rPr lang="it-IT" sz="1600" b="1" dirty="0">
                          <a:latin typeface="Century Gothic" panose="020B0502020202020204" pitchFamily="34" charset="0"/>
                        </a:rPr>
                        <a:t>Agente materiale</a:t>
                      </a:r>
                      <a:r>
                        <a:rPr lang="it-IT" sz="1600" b="1" baseline="0" dirty="0">
                          <a:latin typeface="Century Gothic" panose="020B0502020202020204" pitchFamily="34" charset="0"/>
                        </a:rPr>
                        <a:t> incidente</a:t>
                      </a:r>
                      <a:endParaRPr lang="it-IT" sz="1600" b="1" dirty="0">
                        <a:latin typeface="Century Gothic" panose="020B0502020202020204" pitchFamily="34" charset="0"/>
                      </a:endParaRPr>
                    </a:p>
                  </a:txBody>
                  <a:tcPr>
                    <a:solidFill>
                      <a:srgbClr val="0070C0"/>
                    </a:solidFill>
                  </a:tcPr>
                </a:tc>
                <a:extLst>
                  <a:ext uri="{0D108BD9-81ED-4DB2-BD59-A6C34878D82A}">
                    <a16:rowId xmlns:a16="http://schemas.microsoft.com/office/drawing/2014/main" val="10000"/>
                  </a:ext>
                </a:extLst>
              </a:tr>
              <a:tr h="370840">
                <a:tc>
                  <a:txBody>
                    <a:bodyPr/>
                    <a:lstStyle/>
                    <a:p>
                      <a:pPr marL="0" algn="ctr" defTabSz="914400" rtl="0" eaLnBrk="1" latinLnBrk="0" hangingPunct="1"/>
                      <a:r>
                        <a:rPr lang="it-IT" sz="1600" b="0" kern="1200" dirty="0">
                          <a:solidFill>
                            <a:schemeClr val="dk1"/>
                          </a:solidFill>
                          <a:latin typeface="Century Gothic" panose="020B0502020202020204" pitchFamily="34" charset="0"/>
                          <a:ea typeface="+mn-ea"/>
                          <a:cs typeface="+mn-cs"/>
                        </a:rPr>
                        <a:t>Avviamento inatteso (caduta improvvisa piastra porta forche)</a:t>
                      </a:r>
                    </a:p>
                  </a:txBody>
                  <a:tcPr/>
                </a:tc>
                <a:tc>
                  <a:txBody>
                    <a:bodyPr/>
                    <a:lstStyle/>
                    <a:p>
                      <a:pPr marL="0" algn="ctr" defTabSz="914400" rtl="0" eaLnBrk="1" latinLnBrk="0" hangingPunct="1"/>
                      <a:r>
                        <a:rPr lang="it-IT" sz="1600" b="0" kern="1200" dirty="0">
                          <a:solidFill>
                            <a:schemeClr val="dk1"/>
                          </a:solidFill>
                          <a:latin typeface="Century Gothic" panose="020B0502020202020204" pitchFamily="34" charset="0"/>
                          <a:ea typeface="+mn-ea"/>
                          <a:cs typeface="+mn-cs"/>
                        </a:rPr>
                        <a:t>Circuito idraulico carrello</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0184088"/>
      </p:ext>
    </p:extLst>
  </p:cSld>
  <p:clrMapOvr>
    <a:masterClrMapping/>
  </p:clrMapOvr>
  <p:transition spd="slow" advTm="7038"/>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txBox="1">
            <a:spLocks/>
          </p:cNvSpPr>
          <p:nvPr/>
        </p:nvSpPr>
        <p:spPr bwMode="auto">
          <a:xfrm>
            <a:off x="8388350" y="6427788"/>
            <a:ext cx="514350" cy="385762"/>
          </a:xfrm>
          <a:prstGeom prst="rect">
            <a:avLst/>
          </a:prstGeom>
          <a:noFill/>
          <a:ln w="9525">
            <a:noFill/>
            <a:miter lim="800000"/>
            <a:headEnd/>
            <a:tailEnd/>
          </a:ln>
        </p:spPr>
        <p:txBody>
          <a:bodyPr/>
          <a:lstStyle/>
          <a:p>
            <a:pPr algn="r"/>
            <a:fld id="{0FED53F8-0170-4006-B778-0B8FE63E1C46}" type="slidenum">
              <a:rPr lang="it-IT" altLang="it-IT" sz="1200">
                <a:solidFill>
                  <a:srgbClr val="898989"/>
                </a:solidFill>
                <a:latin typeface="Calibri" pitchFamily="34" charset="0"/>
              </a:rPr>
              <a:pPr algn="r"/>
              <a:t>9</a:t>
            </a:fld>
            <a:endParaRPr lang="it-IT" altLang="it-IT" sz="1200">
              <a:solidFill>
                <a:srgbClr val="898989"/>
              </a:solidFill>
              <a:latin typeface="Calibri" pitchFamily="34" charset="0"/>
            </a:endParaRPr>
          </a:p>
        </p:txBody>
      </p:sp>
      <p:sp>
        <p:nvSpPr>
          <p:cNvPr id="46" name="CasellaDiTesto 3"/>
          <p:cNvSpPr txBox="1">
            <a:spLocks noChangeArrowheads="1"/>
          </p:cNvSpPr>
          <p:nvPr/>
        </p:nvSpPr>
        <p:spPr bwMode="auto">
          <a:xfrm>
            <a:off x="251520" y="-14515"/>
            <a:ext cx="7163152" cy="46166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2400" b="1" dirty="0">
                <a:solidFill>
                  <a:prstClr val="white"/>
                </a:solidFill>
                <a:latin typeface="Century Gothic" panose="020B0502020202020204" pitchFamily="34" charset="0"/>
                <a:ea typeface="Cambria Math" panose="02040503050406030204" pitchFamily="18" charset="0"/>
                <a:cs typeface="Calibri" panose="020F0502020204030204" pitchFamily="34" charset="0"/>
              </a:rPr>
              <a:t>Fattori determinanti evento</a:t>
            </a:r>
          </a:p>
        </p:txBody>
      </p:sp>
      <p:graphicFrame>
        <p:nvGraphicFramePr>
          <p:cNvPr id="5" name="Tabella 4"/>
          <p:cNvGraphicFramePr>
            <a:graphicFrameLocks noGrp="1"/>
          </p:cNvGraphicFramePr>
          <p:nvPr>
            <p:extLst>
              <p:ext uri="{D42A27DB-BD31-4B8C-83A1-F6EECF244321}">
                <p14:modId xmlns:p14="http://schemas.microsoft.com/office/powerpoint/2010/main" val="667511366"/>
              </p:ext>
            </p:extLst>
          </p:nvPr>
        </p:nvGraphicFramePr>
        <p:xfrm>
          <a:off x="611188" y="3866213"/>
          <a:ext cx="8010525" cy="2336692"/>
        </p:xfrm>
        <a:graphic>
          <a:graphicData uri="http://schemas.openxmlformats.org/drawingml/2006/table">
            <a:tbl>
              <a:tblPr firstRow="1" bandRow="1">
                <a:tableStyleId>{5C22544A-7EE6-4342-B048-85BDC9FD1C3A}</a:tableStyleId>
              </a:tblPr>
              <a:tblGrid>
                <a:gridCol w="2712180">
                  <a:extLst>
                    <a:ext uri="{9D8B030D-6E8A-4147-A177-3AD203B41FA5}">
                      <a16:colId xmlns:a16="http://schemas.microsoft.com/office/drawing/2014/main" val="20000"/>
                    </a:ext>
                  </a:extLst>
                </a:gridCol>
                <a:gridCol w="5298345">
                  <a:extLst>
                    <a:ext uri="{9D8B030D-6E8A-4147-A177-3AD203B41FA5}">
                      <a16:colId xmlns:a16="http://schemas.microsoft.com/office/drawing/2014/main" val="20001"/>
                    </a:ext>
                  </a:extLst>
                </a:gridCol>
              </a:tblGrid>
              <a:tr h="355492">
                <a:tc gridSpan="2">
                  <a:txBody>
                    <a:bodyPr/>
                    <a:lstStyle/>
                    <a:p>
                      <a:pPr algn="ctr"/>
                      <a:r>
                        <a:rPr lang="it-IT" sz="1600" dirty="0">
                          <a:latin typeface="Century Gothic" panose="020B0502020202020204" pitchFamily="34" charset="0"/>
                        </a:rPr>
                        <a:t>Criticità organizzative alla base dell’evento</a:t>
                      </a:r>
                    </a:p>
                  </a:txBody>
                  <a:tcPr>
                    <a:solidFill>
                      <a:srgbClr val="0070C0"/>
                    </a:solidFill>
                  </a:tcPr>
                </a:tc>
                <a:tc hMerge="1">
                  <a:txBody>
                    <a:bodyPr/>
                    <a:lstStyle/>
                    <a:p>
                      <a:endParaRPr lang="it-IT" dirty="0"/>
                    </a:p>
                  </a:txBody>
                  <a:tcPr/>
                </a:tc>
                <a:extLst>
                  <a:ext uri="{0D108BD9-81ED-4DB2-BD59-A6C34878D82A}">
                    <a16:rowId xmlns:a16="http://schemas.microsoft.com/office/drawing/2014/main" val="10000"/>
                  </a:ext>
                </a:extLst>
              </a:tr>
              <a:tr h="1116563">
                <a:tc>
                  <a:txBody>
                    <a:bodyPr/>
                    <a:lstStyle/>
                    <a:p>
                      <a:pPr algn="l"/>
                      <a:r>
                        <a:rPr lang="it-IT" sz="1600" b="1" dirty="0">
                          <a:latin typeface="Century Gothic" panose="020B0502020202020204" pitchFamily="34" charset="0"/>
                        </a:rPr>
                        <a:t>Datore di lavoro</a:t>
                      </a:r>
                    </a:p>
                  </a:txBody>
                  <a:tcPr marL="137160" marR="137160" marT="137160" marB="137160"/>
                </a:tc>
                <a:tc>
                  <a:txBody>
                    <a:bodyPr/>
                    <a:lstStyle/>
                    <a:p>
                      <a:r>
                        <a:rPr lang="it-IT" sz="1600" b="1" i="0" u="none" strike="noStrike" kern="1200" baseline="0" dirty="0">
                          <a:solidFill>
                            <a:schemeClr val="dk1"/>
                          </a:solidFill>
                          <a:latin typeface="Century Gothic" panose="020B0502020202020204" pitchFamily="34" charset="0"/>
                          <a:ea typeface="+mn-ea"/>
                          <a:cs typeface="+mn-cs"/>
                        </a:rPr>
                        <a:t>Procedure: </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b="0" i="0" u="none" strike="noStrike" kern="1200" baseline="0" dirty="0">
                          <a:solidFill>
                            <a:schemeClr val="dk1"/>
                          </a:solidFill>
                          <a:latin typeface="Century Gothic" panose="020B0502020202020204" pitchFamily="34" charset="0"/>
                          <a:ea typeface="+mn-ea"/>
                          <a:cs typeface="+mn-cs"/>
                        </a:rPr>
                        <a:t>non adozione e/o non rispetto di una procedura specifica indicante a chi spetta mettere fuori servizio un attrezzatura che presenta problematiche. </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b="1" i="0" u="none" strike="noStrike" kern="1200" baseline="0" dirty="0">
                          <a:solidFill>
                            <a:schemeClr val="dk1"/>
                          </a:solidFill>
                          <a:latin typeface="Century Gothic" panose="020B0502020202020204" pitchFamily="34" charset="0"/>
                          <a:ea typeface="+mn-ea"/>
                          <a:cs typeface="+mn-cs"/>
                        </a:rPr>
                        <a:t>Formazione: </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b="0" i="0" u="none" strike="noStrike" kern="1200" baseline="0" dirty="0">
                          <a:solidFill>
                            <a:schemeClr val="dk1"/>
                          </a:solidFill>
                          <a:latin typeface="Century Gothic" panose="020B0502020202020204" pitchFamily="34" charset="0"/>
                          <a:ea typeface="+mn-ea"/>
                          <a:cs typeface="+mn-cs"/>
                        </a:rPr>
                        <a:t>mancata formazione sul ruolo del Preposto. </a:t>
                      </a:r>
                      <a:endParaRPr lang="it-IT" sz="1600" b="0" dirty="0">
                        <a:latin typeface="Century Gothic" panose="020B0502020202020204" pitchFamily="34" charset="0"/>
                      </a:endParaRPr>
                    </a:p>
                  </a:txBody>
                  <a:tcPr marL="137160" marR="137160" marT="137160" marB="137160"/>
                </a:tc>
                <a:extLst>
                  <a:ext uri="{0D108BD9-81ED-4DB2-BD59-A6C34878D82A}">
                    <a16:rowId xmlns:a16="http://schemas.microsoft.com/office/drawing/2014/main" val="10001"/>
                  </a:ext>
                </a:extLst>
              </a:tr>
            </a:tbl>
          </a:graphicData>
        </a:graphic>
      </p:graphicFrame>
      <p:graphicFrame>
        <p:nvGraphicFramePr>
          <p:cNvPr id="2" name="Tabella 1"/>
          <p:cNvGraphicFramePr>
            <a:graphicFrameLocks noGrp="1"/>
          </p:cNvGraphicFramePr>
          <p:nvPr>
            <p:extLst>
              <p:ext uri="{D42A27DB-BD31-4B8C-83A1-F6EECF244321}">
                <p14:modId xmlns:p14="http://schemas.microsoft.com/office/powerpoint/2010/main" val="952973982"/>
              </p:ext>
            </p:extLst>
          </p:nvPr>
        </p:nvGraphicFramePr>
        <p:xfrm>
          <a:off x="0" y="909638"/>
          <a:ext cx="9144000" cy="1889760"/>
        </p:xfrm>
        <a:graphic>
          <a:graphicData uri="http://schemas.openxmlformats.org/drawingml/2006/table">
            <a:tbl>
              <a:tblPr firstRow="1" bandRow="1">
                <a:tableStyleId>{5C22544A-7EE6-4342-B048-85BDC9FD1C3A}</a:tableStyleId>
              </a:tblPr>
              <a:tblGrid>
                <a:gridCol w="3311986">
                  <a:extLst>
                    <a:ext uri="{9D8B030D-6E8A-4147-A177-3AD203B41FA5}">
                      <a16:colId xmlns:a16="http://schemas.microsoft.com/office/drawing/2014/main" val="20000"/>
                    </a:ext>
                  </a:extLst>
                </a:gridCol>
                <a:gridCol w="5832014">
                  <a:extLst>
                    <a:ext uri="{9D8B030D-6E8A-4147-A177-3AD203B41FA5}">
                      <a16:colId xmlns:a16="http://schemas.microsoft.com/office/drawing/2014/main" val="20001"/>
                    </a:ext>
                  </a:extLst>
                </a:gridCol>
              </a:tblGrid>
              <a:tr h="534010">
                <a:tc>
                  <a:txBody>
                    <a:bodyPr/>
                    <a:lstStyle/>
                    <a:p>
                      <a:pPr marL="542925" indent="0" algn="just"/>
                      <a:r>
                        <a:rPr lang="it-IT" sz="1600" b="1" dirty="0">
                          <a:solidFill>
                            <a:schemeClr val="tx1"/>
                          </a:solidFill>
                          <a:latin typeface="Century Gothic" panose="020B0502020202020204" pitchFamily="34" charset="0"/>
                        </a:rPr>
                        <a:t>Attività di terzi</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b="0" i="0" u="none" strike="noStrike" kern="1200" baseline="0" dirty="0">
                          <a:solidFill>
                            <a:schemeClr val="tx1"/>
                          </a:solidFill>
                          <a:latin typeface="Century Gothic" panose="020B0502020202020204" pitchFamily="34" charset="0"/>
                          <a:ea typeface="+mn-ea"/>
                          <a:cs typeface="+mn-cs"/>
                        </a:rPr>
                        <a:t>Il Preposto non metteva immediatamente fuori servizio il carrello in attesa dell'intervento della ditta di manutenzione ed interveniva manualmente per risolvere il problema senza averne competenza. </a:t>
                      </a:r>
                      <a:r>
                        <a:rPr lang="it-IT" sz="1600" b="0" i="0" u="none" strike="noStrike" kern="1200" baseline="0" dirty="0">
                          <a:solidFill>
                            <a:schemeClr val="lt1"/>
                          </a:solidFill>
                          <a:latin typeface="Century Gothic" panose="020B0502020202020204" pitchFamily="34" charset="0"/>
                          <a:ea typeface="+mn-ea"/>
                          <a:cs typeface="+mn-cs"/>
                        </a:rPr>
                        <a:t>	</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534010">
                <a:tc>
                  <a:txBody>
                    <a:bodyPr/>
                    <a:lstStyle/>
                    <a:p>
                      <a:pPr marL="542925" indent="0" algn="just"/>
                      <a:r>
                        <a:rPr lang="it-IT" sz="1600" b="1" dirty="0">
                          <a:solidFill>
                            <a:schemeClr val="tx1"/>
                          </a:solidFill>
                          <a:latin typeface="Century Gothic" panose="020B0502020202020204" pitchFamily="34" charset="0"/>
                        </a:rPr>
                        <a:t>Infortunato</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6">
                        <a:lumMod val="40000"/>
                        <a:lumOff val="60000"/>
                      </a:schemeClr>
                    </a:solidFill>
                  </a:tcPr>
                </a:tc>
                <a:tc>
                  <a:txBody>
                    <a:bodyPr/>
                    <a:lstStyle/>
                    <a:p>
                      <a:pPr algn="just"/>
                      <a:r>
                        <a:rPr lang="it-IT" sz="1600" b="0" i="0" u="none" strike="noStrike" kern="1200" baseline="0" dirty="0">
                          <a:solidFill>
                            <a:schemeClr val="dk1"/>
                          </a:solidFill>
                          <a:latin typeface="Century Gothic" panose="020B0502020202020204" pitchFamily="34" charset="0"/>
                          <a:ea typeface="+mn-ea"/>
                          <a:cs typeface="+mn-cs"/>
                        </a:rPr>
                        <a:t>Il carrellista interveniva manualmente per risolvere il problema senza averne competenza e senza aver prima messo in sicurezza la macchina. </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25445461"/>
      </p:ext>
    </p:extLst>
  </p:cSld>
  <p:clrMapOvr>
    <a:masterClrMapping/>
  </p:clrMapOvr>
  <p:transition spd="slow" advTm="7038"/>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_Tema di Office">
  <a:themeElements>
    <a:clrScheme name="Personalizzato 5">
      <a:dk1>
        <a:srgbClr val="262626"/>
      </a:dk1>
      <a:lt1>
        <a:sysClr val="window" lastClr="FFFFFF"/>
      </a:lt1>
      <a:dk2>
        <a:srgbClr val="3F3F3F"/>
      </a:dk2>
      <a:lt2>
        <a:srgbClr val="EEECE1"/>
      </a:lt2>
      <a:accent1>
        <a:srgbClr val="D8D8D8"/>
      </a:accent1>
      <a:accent2>
        <a:srgbClr val="C0504D"/>
      </a:accent2>
      <a:accent3>
        <a:srgbClr val="C00000"/>
      </a:accent3>
      <a:accent4>
        <a:srgbClr val="95B3D7"/>
      </a:accent4>
      <a:accent5>
        <a:srgbClr val="0070C0"/>
      </a:accent5>
      <a:accent6>
        <a:srgbClr val="C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6047</TotalTime>
  <Words>754</Words>
  <Application>Microsoft Office PowerPoint</Application>
  <PresentationFormat>Presentazione su schermo (4:3)</PresentationFormat>
  <Paragraphs>90</Paragraphs>
  <Slides>10</Slides>
  <Notes>9</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vt:i4>
      </vt:variant>
    </vt:vector>
  </HeadingPairs>
  <TitlesOfParts>
    <vt:vector size="16" baseType="lpstr">
      <vt:lpstr>Arial</vt:lpstr>
      <vt:lpstr>Bradley Hand ITC</vt:lpstr>
      <vt:lpstr>Calibri</vt:lpstr>
      <vt:lpstr>Cambria Math</vt:lpstr>
      <vt:lpstr>Century Gothic</vt:lpstr>
      <vt:lpstr>2_Tema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Valued Acer Customer</dc:creator>
  <cp:lastModifiedBy>Giancarlo Ronchi</cp:lastModifiedBy>
  <cp:revision>495</cp:revision>
  <dcterms:created xsi:type="dcterms:W3CDTF">2011-06-06T12:23:03Z</dcterms:created>
  <dcterms:modified xsi:type="dcterms:W3CDTF">2021-05-25T14:20:42Z</dcterms:modified>
</cp:coreProperties>
</file>