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</p:sldMasterIdLst>
  <p:notesMasterIdLst>
    <p:notesMasterId r:id="rId11"/>
  </p:notesMasterIdLst>
  <p:handoutMasterIdLst>
    <p:handoutMasterId r:id="rId12"/>
  </p:handoutMasterIdLst>
  <p:sldIdLst>
    <p:sldId id="457" r:id="rId2"/>
    <p:sldId id="435" r:id="rId3"/>
    <p:sldId id="452" r:id="rId4"/>
    <p:sldId id="458" r:id="rId5"/>
    <p:sldId id="451" r:id="rId6"/>
    <p:sldId id="453" r:id="rId7"/>
    <p:sldId id="454" r:id="rId8"/>
    <p:sldId id="455" r:id="rId9"/>
    <p:sldId id="430" r:id="rId10"/>
  </p:sldIdLst>
  <p:sldSz cx="9144000" cy="6858000" type="screen4x3"/>
  <p:notesSz cx="7099300" cy="10234613"/>
  <p:custDataLst>
    <p:tags r:id="rId13"/>
  </p:custData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 userDrawn="1">
          <p15:clr>
            <a:srgbClr val="A4A3A4"/>
          </p15:clr>
        </p15:guide>
        <p15:guide id="2" pos="5431" userDrawn="1">
          <p15:clr>
            <a:srgbClr val="A4A3A4"/>
          </p15:clr>
        </p15:guide>
        <p15:guide id="3" orient="horz" pos="573" userDrawn="1">
          <p15:clr>
            <a:srgbClr val="A4A3A4"/>
          </p15:clr>
        </p15:guide>
        <p15:guide id="4" pos="3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3300"/>
    <a:srgbClr val="FF0000"/>
    <a:srgbClr val="339933"/>
    <a:srgbClr val="77A62C"/>
    <a:srgbClr val="00CC00"/>
    <a:srgbClr val="008080"/>
    <a:srgbClr val="4D4D4F"/>
    <a:srgbClr val="146027"/>
    <a:srgbClr val="C48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545" autoAdjust="0"/>
  </p:normalViewPr>
  <p:slideViewPr>
    <p:cSldViewPr>
      <p:cViewPr varScale="1">
        <p:scale>
          <a:sx n="86" d="100"/>
          <a:sy n="86" d="100"/>
        </p:scale>
        <p:origin x="1382" y="58"/>
      </p:cViewPr>
      <p:guideLst>
        <p:guide orient="horz" pos="4144"/>
        <p:guide pos="5431"/>
        <p:guide orient="horz" pos="573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2730" y="54"/>
      </p:cViewPr>
      <p:guideLst/>
    </p:cSldViewPr>
  </p:notes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5854C-2BB9-43A4-A4B4-2D475569CDD5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ACC1-FE93-4BEF-BB8F-4F3412D74E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384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CCE01BE-25BB-4A3F-B8EB-50A413F49380}" type="datetimeFigureOut">
              <a:rPr lang="it-IT"/>
              <a:pPr>
                <a:defRPr/>
              </a:pPr>
              <a:t>25/05/2021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4FCF79F-AB74-4BB3-B70A-22496D4E16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053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Dati anno 2017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FCF79F-AB74-4BB3-B70A-22496D4E16CF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80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Dati anno 2017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FCF79F-AB74-4BB3-B70A-22496D4E16CF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963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Dati anno 2017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FCF79F-AB74-4BB3-B70A-22496D4E16CF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6264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Dati anno 2017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FCF79F-AB74-4BB3-B70A-22496D4E16CF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117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Dati anno 2017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FCF79F-AB74-4BB3-B70A-22496D4E16CF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4891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Dati anno 2017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FCF79F-AB74-4BB3-B70A-22496D4E16CF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738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Dati anno 2017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FCF79F-AB74-4BB3-B70A-22496D4E16CF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576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/>
              <a:t>Da inserire solo alla fine del corso</a:t>
            </a:r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ECBBE4-430D-4FE3-B80A-5BDB87154328}" type="slidenum">
              <a:rPr lang="it-IT" altLang="it-IT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9</a:t>
            </a:fld>
            <a:endParaRPr lang="it-IT" altLang="it-IT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9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4" b="18084"/>
          <a:stretch/>
        </p:blipFill>
        <p:spPr>
          <a:xfrm>
            <a:off x="-17348" y="2124731"/>
            <a:ext cx="5021395" cy="2024350"/>
          </a:xfrm>
          <a:prstGeom prst="rect">
            <a:avLst/>
          </a:prstGeom>
        </p:spPr>
      </p:pic>
      <p:sp>
        <p:nvSpPr>
          <p:cNvPr id="3" name="Rettangolo 2"/>
          <p:cNvSpPr/>
          <p:nvPr userDrawn="1"/>
        </p:nvSpPr>
        <p:spPr>
          <a:xfrm>
            <a:off x="5076056" y="2124731"/>
            <a:ext cx="4067944" cy="202435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20" y="476672"/>
            <a:ext cx="244233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2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4" b="18084"/>
          <a:stretch/>
        </p:blipFill>
        <p:spPr>
          <a:xfrm>
            <a:off x="2" y="2124731"/>
            <a:ext cx="5004045" cy="2024350"/>
          </a:xfrm>
          <a:prstGeom prst="rect">
            <a:avLst/>
          </a:prstGeom>
        </p:spPr>
      </p:pic>
      <p:sp>
        <p:nvSpPr>
          <p:cNvPr id="7" name="Rettangolo 6"/>
          <p:cNvSpPr/>
          <p:nvPr userDrawn="1"/>
        </p:nvSpPr>
        <p:spPr>
          <a:xfrm>
            <a:off x="5076056" y="2124731"/>
            <a:ext cx="4067944" cy="202435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20" y="476672"/>
            <a:ext cx="2442333" cy="1008112"/>
          </a:xfrm>
          <a:prstGeom prst="rect">
            <a:avLst/>
          </a:prstGeom>
        </p:spPr>
      </p:pic>
      <p:sp>
        <p:nvSpPr>
          <p:cNvPr id="9" name="Rettangolo 8"/>
          <p:cNvSpPr/>
          <p:nvPr userDrawn="1"/>
        </p:nvSpPr>
        <p:spPr>
          <a:xfrm rot="16200000">
            <a:off x="-306279" y="4527369"/>
            <a:ext cx="2636912" cy="202435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809" y="5050169"/>
            <a:ext cx="1282500" cy="978750"/>
          </a:xfrm>
          <a:prstGeom prst="rect">
            <a:avLst/>
          </a:prstGeom>
        </p:spPr>
      </p:pic>
      <p:sp>
        <p:nvSpPr>
          <p:cNvPr id="10" name="CasellaDiTesto 9"/>
          <p:cNvSpPr txBox="1"/>
          <p:nvPr userDrawn="1"/>
        </p:nvSpPr>
        <p:spPr>
          <a:xfrm>
            <a:off x="5220072" y="2580346"/>
            <a:ext cx="392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Imparare dall’errore</a:t>
            </a:r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2983767" y="6440100"/>
            <a:ext cx="5728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solidFill>
                  <a:srgbClr val="4D4D4F"/>
                </a:solidFill>
                <a:latin typeface="+mn-lt"/>
              </a:rPr>
              <a:t>Scheda elaborata da </a:t>
            </a:r>
            <a:r>
              <a:rPr lang="it-IT" sz="1200" dirty="0" err="1">
                <a:solidFill>
                  <a:srgbClr val="4D4D4F"/>
                </a:solidFill>
                <a:latin typeface="+mn-lt"/>
              </a:rPr>
              <a:t>AiFOS</a:t>
            </a:r>
            <a:r>
              <a:rPr lang="it-IT" sz="1200" dirty="0">
                <a:solidFill>
                  <a:srgbClr val="4D4D4F"/>
                </a:solidFill>
                <a:latin typeface="+mn-lt"/>
              </a:rPr>
              <a:t> su dati raccolti dall’ATS Brianza della Regione Lombardia </a:t>
            </a:r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2501977" y="5183159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n w="13462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Racconto di una storia vera di un infortunio.</a:t>
            </a:r>
          </a:p>
          <a:p>
            <a:r>
              <a:rPr lang="it-IT" sz="2200" dirty="0">
                <a:ln w="13462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Perché non ne accadano più di uguali.</a:t>
            </a:r>
          </a:p>
        </p:txBody>
      </p:sp>
    </p:spTree>
    <p:extLst>
      <p:ext uri="{BB962C8B-B14F-4D97-AF65-F5344CB8AC3E}">
        <p14:creationId xmlns:p14="http://schemas.microsoft.com/office/powerpoint/2010/main" val="60010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2667" y="0"/>
            <a:ext cx="9249232" cy="727267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77A62C"/>
              </a:solidFill>
            </a:endParaRPr>
          </a:p>
        </p:txBody>
      </p:sp>
      <p:sp>
        <p:nvSpPr>
          <p:cNvPr id="6" name="Triangolo isoscele 5"/>
          <p:cNvSpPr/>
          <p:nvPr userDrawn="1"/>
        </p:nvSpPr>
        <p:spPr>
          <a:xfrm rot="4990496">
            <a:off x="1696122" y="-925416"/>
            <a:ext cx="6130101" cy="8799928"/>
          </a:xfrm>
          <a:prstGeom prst="triangle">
            <a:avLst>
              <a:gd name="adj" fmla="val 637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riangolo isoscele 6"/>
          <p:cNvSpPr/>
          <p:nvPr userDrawn="1"/>
        </p:nvSpPr>
        <p:spPr>
          <a:xfrm rot="15778833">
            <a:off x="4192494" y="-1201834"/>
            <a:ext cx="3972995" cy="5703343"/>
          </a:xfrm>
          <a:prstGeom prst="triangle">
            <a:avLst>
              <a:gd name="adj" fmla="val 637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352" y="1052736"/>
            <a:ext cx="1138932" cy="277564"/>
          </a:xfrm>
          <a:prstGeom prst="rect">
            <a:avLst/>
          </a:prstGeom>
        </p:spPr>
      </p:pic>
      <p:sp>
        <p:nvSpPr>
          <p:cNvPr id="2" name="Rettangolo 1"/>
          <p:cNvSpPr/>
          <p:nvPr userDrawn="1"/>
        </p:nvSpPr>
        <p:spPr>
          <a:xfrm>
            <a:off x="-108520" y="0"/>
            <a:ext cx="5040524" cy="47667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30" y="136471"/>
            <a:ext cx="1356845" cy="334273"/>
          </a:xfrm>
          <a:prstGeom prst="rect">
            <a:avLst/>
          </a:prstGeom>
        </p:spPr>
      </p:pic>
      <p:cxnSp>
        <p:nvCxnSpPr>
          <p:cNvPr id="6" name="Connettore 1 5"/>
          <p:cNvCxnSpPr/>
          <p:nvPr userDrawn="1"/>
        </p:nvCxnSpPr>
        <p:spPr>
          <a:xfrm>
            <a:off x="323528" y="470744"/>
            <a:ext cx="18425" cy="638725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352" y="1052736"/>
            <a:ext cx="1138932" cy="27756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34" y="302699"/>
            <a:ext cx="2167608" cy="534013"/>
          </a:xfrm>
          <a:prstGeom prst="rect">
            <a:avLst/>
          </a:prstGeom>
        </p:spPr>
      </p:pic>
      <p:cxnSp>
        <p:nvCxnSpPr>
          <p:cNvPr id="6" name="Connettore 1 5"/>
          <p:cNvCxnSpPr/>
          <p:nvPr userDrawn="1"/>
        </p:nvCxnSpPr>
        <p:spPr>
          <a:xfrm>
            <a:off x="323528" y="470744"/>
            <a:ext cx="0" cy="598259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 userDrawn="1"/>
        </p:nvSpPr>
        <p:spPr>
          <a:xfrm>
            <a:off x="-5431" y="1700808"/>
            <a:ext cx="7673776" cy="201622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50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352" y="1052736"/>
            <a:ext cx="1138932" cy="27756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196" y="261346"/>
            <a:ext cx="2167608" cy="534013"/>
          </a:xfrm>
          <a:prstGeom prst="rect">
            <a:avLst/>
          </a:prstGeom>
        </p:spPr>
      </p:pic>
      <p:cxnSp>
        <p:nvCxnSpPr>
          <p:cNvPr id="6" name="Connettore 1 5"/>
          <p:cNvCxnSpPr/>
          <p:nvPr userDrawn="1"/>
        </p:nvCxnSpPr>
        <p:spPr>
          <a:xfrm flipH="1">
            <a:off x="341953" y="0"/>
            <a:ext cx="1" cy="68580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 userDrawn="1"/>
        </p:nvSpPr>
        <p:spPr>
          <a:xfrm>
            <a:off x="0" y="2124731"/>
            <a:ext cx="9144000" cy="202435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>
            <a:spLocks noChangeArrowheads="1"/>
          </p:cNvSpPr>
          <p:nvPr userDrawn="1"/>
        </p:nvSpPr>
        <p:spPr bwMode="auto">
          <a:xfrm>
            <a:off x="15453" y="5574730"/>
            <a:ext cx="91285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5400" b="1" dirty="0">
                <a:solidFill>
                  <a:srgbClr val="4D4D4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Grazie a tutti!</a:t>
            </a:r>
          </a:p>
        </p:txBody>
      </p:sp>
      <p:sp>
        <p:nvSpPr>
          <p:cNvPr id="10" name="CasellaDiTesto 9"/>
          <p:cNvSpPr txBox="1"/>
          <p:nvPr userDrawn="1"/>
        </p:nvSpPr>
        <p:spPr>
          <a:xfrm>
            <a:off x="-15452" y="126843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dirty="0">
                <a:solidFill>
                  <a:srgbClr val="4D4D4F"/>
                </a:solidFill>
                <a:latin typeface="Century Gothic" panose="020B0502020202020204" pitchFamily="34" charset="0"/>
                <a:cs typeface="+mn-cs"/>
              </a:rPr>
              <a:t>Qualche volta ti va bene, però devi imparare</a:t>
            </a:r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1255159">
            <a:off x="4824456" y="2004545"/>
            <a:ext cx="3084882" cy="2877041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 rot="21055566">
            <a:off x="5270769" y="2640986"/>
            <a:ext cx="2454189" cy="220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«Chiunque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può sbagliare;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ma nessuno,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se non è uno sciocco,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persevera nell’errore» </a:t>
            </a:r>
          </a:p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(Cicerone)</a:t>
            </a: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439110">
            <a:off x="1187947" y="2263749"/>
            <a:ext cx="3084882" cy="2877041"/>
          </a:xfrm>
          <a:prstGeom prst="rect">
            <a:avLst/>
          </a:prstGeom>
        </p:spPr>
      </p:pic>
      <p:sp>
        <p:nvSpPr>
          <p:cNvPr id="14" name="Rettangolo 13"/>
          <p:cNvSpPr/>
          <p:nvPr userDrawn="1"/>
        </p:nvSpPr>
        <p:spPr>
          <a:xfrm rot="239517">
            <a:off x="1329327" y="2804652"/>
            <a:ext cx="2754831" cy="220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«Se ci scambiamo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una moneta avremo entrambi una moneta.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Se ci scambiamo un’idea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avremo entrambi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due idee»</a:t>
            </a:r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87760" y="1929813"/>
            <a:ext cx="479137" cy="78175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781485" y="2320688"/>
            <a:ext cx="455847" cy="50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3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8" y="351939"/>
            <a:ext cx="1996534" cy="82552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A5A185-09E8-41F9-B0D5-76235AE6261F}" type="datetimeFigureOut">
              <a:rPr lang="it-IT"/>
              <a:pPr>
                <a:defRPr/>
              </a:pPr>
              <a:t>25/05/2021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93D0DF-FAD2-4FF4-AF34-6A861BBA30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4" r:id="rId2"/>
    <p:sldLayoutId id="2147484316" r:id="rId3"/>
    <p:sldLayoutId id="2147484308" r:id="rId4"/>
    <p:sldLayoutId id="2147484313" r:id="rId5"/>
    <p:sldLayoutId id="2147484315" r:id="rId6"/>
    <p:sldLayoutId id="2147484310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5220072" y="3067846"/>
            <a:ext cx="392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Attrezzature</a:t>
            </a:r>
          </a:p>
        </p:txBody>
      </p:sp>
    </p:spTree>
    <p:extLst>
      <p:ext uri="{BB962C8B-B14F-4D97-AF65-F5344CB8AC3E}">
        <p14:creationId xmlns:p14="http://schemas.microsoft.com/office/powerpoint/2010/main" val="203405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 txBox="1">
            <a:spLocks/>
          </p:cNvSpPr>
          <p:nvPr/>
        </p:nvSpPr>
        <p:spPr bwMode="auto">
          <a:xfrm>
            <a:off x="8388350" y="6427788"/>
            <a:ext cx="5143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FED53F8-0170-4006-B778-0B8FE63E1C46}" type="slidenum">
              <a:rPr lang="it-IT" altLang="it-IT" sz="1200">
                <a:solidFill>
                  <a:schemeClr val="bg1"/>
                </a:solidFill>
                <a:latin typeface="Calibri" pitchFamily="34" charset="0"/>
              </a:rPr>
              <a:pPr algn="r"/>
              <a:t>2</a:t>
            </a:fld>
            <a:endParaRPr lang="it-IT" altLang="it-IT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97832" y="3516139"/>
            <a:ext cx="5381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Abbattimento albero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031994" y="909638"/>
            <a:ext cx="4627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Movimentazione tronchi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it-IT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Colpito dopo la </a:t>
            </a:r>
            <a:r>
              <a:rPr lang="it-IT" sz="20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sramatura</a:t>
            </a:r>
            <a:endParaRPr lang="it-IT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594457" y="5502146"/>
            <a:ext cx="4064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Lavorazione</a:t>
            </a:r>
          </a:p>
          <a:p>
            <a:pPr algn="r"/>
            <a:r>
              <a:rPr lang="it-IT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Manutenzione del verde</a:t>
            </a:r>
          </a:p>
        </p:txBody>
      </p:sp>
    </p:spTree>
    <p:extLst>
      <p:ext uri="{BB962C8B-B14F-4D97-AF65-F5344CB8AC3E}">
        <p14:creationId xmlns:p14="http://schemas.microsoft.com/office/powerpoint/2010/main" val="3745128374"/>
      </p:ext>
    </p:extLst>
  </p:cSld>
  <p:clrMapOvr>
    <a:masterClrMapping/>
  </p:clrMapOvr>
  <p:transition spd="slow" advTm="7038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 txBox="1">
            <a:spLocks/>
          </p:cNvSpPr>
          <p:nvPr/>
        </p:nvSpPr>
        <p:spPr bwMode="auto">
          <a:xfrm>
            <a:off x="8388350" y="6427788"/>
            <a:ext cx="5143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FED53F8-0170-4006-B778-0B8FE63E1C46}" type="slidenum">
              <a:rPr lang="it-IT" altLang="it-IT" sz="1200">
                <a:solidFill>
                  <a:srgbClr val="898989"/>
                </a:solidFill>
                <a:latin typeface="Calibri" pitchFamily="34" charset="0"/>
              </a:rPr>
              <a:pPr algn="r"/>
              <a:t>3</a:t>
            </a:fld>
            <a:endParaRPr lang="it-IT" altLang="it-IT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6" name="CasellaDiTesto 3"/>
          <p:cNvSpPr txBox="1">
            <a:spLocks noChangeArrowheads="1"/>
          </p:cNvSpPr>
          <p:nvPr/>
        </p:nvSpPr>
        <p:spPr bwMode="auto">
          <a:xfrm>
            <a:off x="251520" y="0"/>
            <a:ext cx="532859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prstClr val="white"/>
                </a:solidFill>
                <a:ea typeface="Cambria Math" panose="02040503050406030204" pitchFamily="18" charset="0"/>
                <a:cs typeface="Calibri" panose="020F0502020204030204" pitchFamily="34" charset="0"/>
              </a:rPr>
              <a:t>Descrizione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11188" y="909638"/>
            <a:ext cx="801052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FF9933"/>
                </a:solidFill>
                <a:latin typeface="Century Gothic" panose="020B0502020202020204" pitchFamily="34" charset="0"/>
              </a:rPr>
              <a:t>Dove ha avuto origine il problema?</a:t>
            </a:r>
            <a:endParaRPr lang="it-IT" sz="2000" dirty="0">
              <a:solidFill>
                <a:srgbClr val="FF9933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it-IT" sz="2000" dirty="0">
                <a:latin typeface="Century Gothic" panose="020B0502020202020204" pitchFamily="34" charset="0"/>
              </a:rPr>
              <a:t>Abbattimento e taglio di piante nel parco di una villa privata. </a:t>
            </a:r>
          </a:p>
          <a:p>
            <a:pPr algn="just"/>
            <a:r>
              <a:rPr lang="it-IT" sz="2000" dirty="0">
                <a:latin typeface="Century Gothic" panose="020B0502020202020204" pitchFamily="34" charset="0"/>
              </a:rPr>
              <a:t>Attrezzature in campo: trattore con agganciato un caricatore forestale, funi, motoseghe, DPI </a:t>
            </a:r>
            <a:r>
              <a:rPr lang="it-IT" sz="2000" dirty="0" err="1">
                <a:latin typeface="Century Gothic" panose="020B0502020202020204" pitchFamily="34" charset="0"/>
              </a:rPr>
              <a:t>antitaglio</a:t>
            </a:r>
            <a:r>
              <a:rPr lang="it-IT" sz="2000" dirty="0">
                <a:latin typeface="Century Gothic" panose="020B0502020202020204" pitchFamily="34" charset="0"/>
              </a:rPr>
              <a:t>. L’infortunato era uno stagista inviato dalla Scuola Agraria ed era la prima volta che l’azienda individuale di Pietro lavorava con qualcuno.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03085" y="2848630"/>
            <a:ext cx="38789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Century Gothic" panose="020B0502020202020204" pitchFamily="34" charset="0"/>
              </a:rPr>
              <a:t>Si dovevano prima abbattere delle piante e poi spostarle in un area dedicata per la </a:t>
            </a:r>
            <a:r>
              <a:rPr lang="it-IT" sz="2000" dirty="0" err="1">
                <a:latin typeface="Century Gothic" panose="020B0502020202020204" pitchFamily="34" charset="0"/>
              </a:rPr>
              <a:t>sramatura</a:t>
            </a:r>
            <a:r>
              <a:rPr lang="it-IT" sz="2000" dirty="0">
                <a:latin typeface="Century Gothic" panose="020B0502020202020204" pitchFamily="34" charset="0"/>
              </a:rPr>
              <a:t> dei tronchi. A metà mattina i due avevano già abbattuto quasi tutte le piante e spostato i relativi tronchi nell’area dedicata alla pulizia dei rami.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r="3872"/>
          <a:stretch/>
        </p:blipFill>
        <p:spPr>
          <a:xfrm>
            <a:off x="4670184" y="2995896"/>
            <a:ext cx="3763678" cy="294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79472"/>
      </p:ext>
    </p:extLst>
  </p:cSld>
  <p:clrMapOvr>
    <a:masterClrMapping/>
  </p:clrMapOvr>
  <p:transition spd="slow" advTm="7038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 txBox="1">
            <a:spLocks/>
          </p:cNvSpPr>
          <p:nvPr/>
        </p:nvSpPr>
        <p:spPr bwMode="auto">
          <a:xfrm>
            <a:off x="8388350" y="6427788"/>
            <a:ext cx="5143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FED53F8-0170-4006-B778-0B8FE63E1C46}" type="slidenum">
              <a:rPr lang="it-IT" altLang="it-IT" sz="1200">
                <a:solidFill>
                  <a:srgbClr val="898989"/>
                </a:solidFill>
                <a:latin typeface="Calibri" pitchFamily="34" charset="0"/>
              </a:rPr>
              <a:pPr algn="r"/>
              <a:t>4</a:t>
            </a:fld>
            <a:endParaRPr lang="it-IT" altLang="it-IT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6" name="CasellaDiTesto 3"/>
          <p:cNvSpPr txBox="1">
            <a:spLocks noChangeArrowheads="1"/>
          </p:cNvSpPr>
          <p:nvPr/>
        </p:nvSpPr>
        <p:spPr bwMode="auto">
          <a:xfrm>
            <a:off x="251520" y="0"/>
            <a:ext cx="532859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prstClr val="white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Descrizione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11189" y="909638"/>
            <a:ext cx="4860822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FF9933"/>
                </a:solidFill>
                <a:latin typeface="Century Gothic" panose="020B0502020202020204" pitchFamily="34" charset="0"/>
              </a:rPr>
              <a:t>Cosa è successo?</a:t>
            </a:r>
          </a:p>
          <a:p>
            <a:pPr algn="just"/>
            <a:r>
              <a:rPr lang="it-IT" sz="2000" dirty="0">
                <a:latin typeface="Century Gothic" panose="020B0502020202020204" pitchFamily="34" charset="0"/>
              </a:rPr>
              <a:t>Durante una movimentazione di legname con il “caricatore forestale” agganciato al trattore e manovrato da Pietro (titolare ditta individuale), un tronco, durante la traslazione, ha colpito Alfredo (lavoratore “stagista”) che era chinato e stava tagliando dei rami dai tronchi posti a terra, nelle immediate vicinanze della macchina operatrice. 	</a:t>
            </a:r>
          </a:p>
          <a:p>
            <a:pPr algn="just"/>
            <a:endParaRPr lang="it-IT" sz="2000" dirty="0">
              <a:latin typeface="Century Gothic" panose="020B0502020202020204" pitchFamily="34" charset="0"/>
            </a:endParaRPr>
          </a:p>
          <a:p>
            <a:pPr algn="just"/>
            <a:r>
              <a:rPr lang="it-IT" sz="2000" b="1" dirty="0">
                <a:solidFill>
                  <a:srgbClr val="FF9933"/>
                </a:solidFill>
                <a:latin typeface="Century Gothic" panose="020B0502020202020204" pitchFamily="34" charset="0"/>
              </a:rPr>
              <a:t>Contatto:</a:t>
            </a:r>
          </a:p>
          <a:p>
            <a:r>
              <a:rPr lang="it-IT" sz="2000" dirty="0">
                <a:latin typeface="Century Gothic" panose="020B0502020202020204" pitchFamily="34" charset="0"/>
              </a:rPr>
              <a:t>Schiacciamento del torace con il tronco in movimento. 	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0685" y="1789220"/>
            <a:ext cx="3949341" cy="294981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611187" y="5378271"/>
            <a:ext cx="80105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000" dirty="0">
              <a:latin typeface="Century Gothic" panose="020B0502020202020204" pitchFamily="34" charset="0"/>
            </a:endParaRPr>
          </a:p>
          <a:p>
            <a:pPr algn="just"/>
            <a:r>
              <a:rPr lang="it-IT" sz="2000" b="1" dirty="0">
                <a:solidFill>
                  <a:srgbClr val="FF9933"/>
                </a:solidFill>
                <a:latin typeface="Century Gothic" panose="020B0502020202020204" pitchFamily="34" charset="0"/>
              </a:rPr>
              <a:t>Esito del trauma:</a:t>
            </a:r>
          </a:p>
          <a:p>
            <a:pPr algn="just"/>
            <a:r>
              <a:rPr lang="it-IT" sz="2000" dirty="0">
                <a:latin typeface="Century Gothic" panose="020B0502020202020204" pitchFamily="34" charset="0"/>
              </a:rPr>
              <a:t>Decesso per schiacciamento del torace. </a:t>
            </a:r>
          </a:p>
        </p:txBody>
      </p:sp>
    </p:spTree>
    <p:extLst>
      <p:ext uri="{BB962C8B-B14F-4D97-AF65-F5344CB8AC3E}">
        <p14:creationId xmlns:p14="http://schemas.microsoft.com/office/powerpoint/2010/main" val="2653838588"/>
      </p:ext>
    </p:extLst>
  </p:cSld>
  <p:clrMapOvr>
    <a:masterClrMapping/>
  </p:clrMapOvr>
  <p:transition spd="slow" advTm="7038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 txBox="1">
            <a:spLocks/>
          </p:cNvSpPr>
          <p:nvPr/>
        </p:nvSpPr>
        <p:spPr bwMode="auto">
          <a:xfrm>
            <a:off x="8388350" y="6427788"/>
            <a:ext cx="5143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FED53F8-0170-4006-B778-0B8FE63E1C46}" type="slidenum">
              <a:rPr lang="it-IT" altLang="it-IT" sz="1200">
                <a:solidFill>
                  <a:srgbClr val="898989"/>
                </a:solidFill>
                <a:latin typeface="Calibri" pitchFamily="34" charset="0"/>
              </a:rPr>
              <a:pPr algn="r"/>
              <a:t>5</a:t>
            </a:fld>
            <a:endParaRPr lang="it-IT" altLang="it-IT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6" name="CasellaDiTesto 3"/>
          <p:cNvSpPr txBox="1">
            <a:spLocks noChangeArrowheads="1"/>
          </p:cNvSpPr>
          <p:nvPr/>
        </p:nvSpPr>
        <p:spPr bwMode="auto">
          <a:xfrm>
            <a:off x="251520" y="0"/>
            <a:ext cx="716315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prstClr val="white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Perché è avvenuto l’infortunio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11188" y="946724"/>
            <a:ext cx="8010525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Mancata definizione di precise aree di lavoro sicure differenziate tra la zona di traslazione tronchi e di </a:t>
            </a:r>
            <a:r>
              <a:rPr lang="it-IT" sz="2000" dirty="0" err="1">
                <a:latin typeface="Century Gothic" panose="020B0502020202020204" pitchFamily="34" charset="0"/>
              </a:rPr>
              <a:t>sramatura</a:t>
            </a:r>
            <a:r>
              <a:rPr lang="it-IT" sz="2000" dirty="0">
                <a:latin typeface="Century Gothic" panose="020B0502020202020204" pitchFamily="34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Stazionamento dell’infortunato in una zona pericolosa.</a:t>
            </a:r>
          </a:p>
          <a:p>
            <a:pPr algn="just"/>
            <a:r>
              <a:rPr lang="it-IT" sz="2000" b="1" dirty="0">
                <a:solidFill>
                  <a:srgbClr val="FF9933"/>
                </a:solidFill>
                <a:latin typeface="Century Gothic" panose="020B0502020202020204" pitchFamily="34" charset="0"/>
              </a:rPr>
              <a:t>Nota: </a:t>
            </a:r>
            <a:r>
              <a:rPr lang="it-IT" sz="2000" dirty="0">
                <a:solidFill>
                  <a:srgbClr val="FF9933"/>
                </a:solidFill>
                <a:latin typeface="Century Gothic" panose="020B0502020202020204" pitchFamily="34" charset="0"/>
              </a:rPr>
              <a:t>avrebbe dovuto tagliare i rami dell’albero lontano dalla zona interessata dal movimento dei tronchi.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Il conducente del caricatore forestale non verificava se l’area di rispetto del mezzo fosse libera.</a:t>
            </a:r>
          </a:p>
          <a:p>
            <a:pPr algn="just"/>
            <a:endParaRPr lang="it-IT" sz="2000" b="1" dirty="0">
              <a:latin typeface="Century Gothic" panose="020B0502020202020204" pitchFamily="34" charset="0"/>
            </a:endParaRPr>
          </a:p>
          <a:p>
            <a:pPr algn="just"/>
            <a:r>
              <a:rPr lang="it-IT" sz="2000" b="1" dirty="0">
                <a:solidFill>
                  <a:srgbClr val="FF9933"/>
                </a:solidFill>
                <a:latin typeface="Century Gothic" panose="020B0502020202020204" pitchFamily="34" charset="0"/>
              </a:rPr>
              <a:t>Criticità organizzative alla base dell’evento: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Mancata Valutazione del Rischio dello specifico Cantiere forestale con la presenza contemporanea di due soggetti.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Insufficiente formazione del lavoratore addetto alla </a:t>
            </a:r>
            <a:r>
              <a:rPr lang="it-IT" sz="2000" dirty="0" err="1">
                <a:latin typeface="Century Gothic" panose="020B0502020202020204" pitchFamily="34" charset="0"/>
              </a:rPr>
              <a:t>sramatura</a:t>
            </a:r>
            <a:r>
              <a:rPr lang="it-IT" sz="2000" dirty="0">
                <a:latin typeface="Century Gothic" panose="020B0502020202020204" pitchFamily="34" charset="0"/>
              </a:rPr>
              <a:t> sul corretto comportamento/posizionamento da tenere durante i lavori di movimentazione materiali.</a:t>
            </a:r>
          </a:p>
        </p:txBody>
      </p:sp>
    </p:spTree>
    <p:extLst>
      <p:ext uri="{BB962C8B-B14F-4D97-AF65-F5344CB8AC3E}">
        <p14:creationId xmlns:p14="http://schemas.microsoft.com/office/powerpoint/2010/main" val="3886376927"/>
      </p:ext>
    </p:extLst>
  </p:cSld>
  <p:clrMapOvr>
    <a:masterClrMapping/>
  </p:clrMapOvr>
  <p:transition spd="slow" advTm="7038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 txBox="1">
            <a:spLocks/>
          </p:cNvSpPr>
          <p:nvPr/>
        </p:nvSpPr>
        <p:spPr bwMode="auto">
          <a:xfrm>
            <a:off x="8388350" y="6427788"/>
            <a:ext cx="5143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FED53F8-0170-4006-B778-0B8FE63E1C46}" type="slidenum">
              <a:rPr lang="it-IT" altLang="it-IT" sz="1200">
                <a:solidFill>
                  <a:srgbClr val="898989"/>
                </a:solidFill>
                <a:latin typeface="Calibri" pitchFamily="34" charset="0"/>
              </a:rPr>
              <a:pPr algn="r"/>
              <a:t>6</a:t>
            </a:fld>
            <a:endParaRPr lang="it-IT" altLang="it-IT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6" name="CasellaDiTesto 3"/>
          <p:cNvSpPr txBox="1">
            <a:spLocks noChangeArrowheads="1"/>
          </p:cNvSpPr>
          <p:nvPr/>
        </p:nvSpPr>
        <p:spPr bwMode="auto">
          <a:xfrm>
            <a:off x="251520" y="0"/>
            <a:ext cx="716315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prstClr val="white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Come prevenire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1189" y="909639"/>
            <a:ext cx="8010524" cy="34470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FF9933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Le azioni di prevenzione</a:t>
            </a:r>
            <a:endParaRPr lang="it-IT" sz="2000" dirty="0">
              <a:solidFill>
                <a:srgbClr val="FF9933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</a:rPr>
              <a:t>Definire in via preliminare le aree di lavoro (dove possibile operare un netta separazione tra zone pericolose) indicarle sul documento di valutazione dei rischi e nelle procedure operative, illustrarle ai lavoratori e vigilare sempre affinché rimangano libere.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</a:rPr>
              <a:t>Prima di iniziare delle operazioni di lavoro che comportano uso di dpi antirumore (esempio la </a:t>
            </a:r>
            <a:r>
              <a:rPr lang="it-IT" dirty="0" err="1">
                <a:latin typeface="Century Gothic" panose="020B0502020202020204" pitchFamily="34" charset="0"/>
              </a:rPr>
              <a:t>sramatura</a:t>
            </a:r>
            <a:r>
              <a:rPr lang="it-IT" dirty="0">
                <a:latin typeface="Century Gothic" panose="020B0502020202020204" pitchFamily="34" charset="0"/>
              </a:rPr>
              <a:t> con la moto sega) che, di fatto possono contribuire all’isolamento del lavoratore, assicurarsi che l’area prescelta non sia oggetto di altre lavorazioni e/o divieti.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</a:rPr>
              <a:t>Alla guida di un mezzo verificare sempre le condizioni del luogo nel quale opera la propria macchina (ricordiamo che è necessaria l’abilitazione all’uso per la conduzione del trattore).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1" r="-1241" b="7650"/>
          <a:stretch/>
        </p:blipFill>
        <p:spPr>
          <a:xfrm>
            <a:off x="1061961" y="4449041"/>
            <a:ext cx="2880033" cy="207002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/>
          <a:srcRect t="7863"/>
          <a:stretch/>
        </p:blipFill>
        <p:spPr>
          <a:xfrm>
            <a:off x="4383897" y="4448367"/>
            <a:ext cx="3968478" cy="207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53774"/>
      </p:ext>
    </p:extLst>
  </p:cSld>
  <p:clrMapOvr>
    <a:masterClrMapping/>
  </p:clrMapOvr>
  <p:transition spd="slow" advTm="7038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 txBox="1">
            <a:spLocks/>
          </p:cNvSpPr>
          <p:nvPr/>
        </p:nvSpPr>
        <p:spPr bwMode="auto">
          <a:xfrm>
            <a:off x="8388350" y="6427788"/>
            <a:ext cx="5143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FED53F8-0170-4006-B778-0B8FE63E1C46}" type="slidenum">
              <a:rPr lang="it-IT" altLang="it-IT" sz="1200">
                <a:solidFill>
                  <a:srgbClr val="898989"/>
                </a:solidFill>
                <a:latin typeface="Calibri" pitchFamily="34" charset="0"/>
              </a:rPr>
              <a:pPr algn="r"/>
              <a:t>7</a:t>
            </a:fld>
            <a:endParaRPr lang="it-IT" altLang="it-IT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6" name="CasellaDiTesto 3"/>
          <p:cNvSpPr txBox="1">
            <a:spLocks noChangeArrowheads="1"/>
          </p:cNvSpPr>
          <p:nvPr/>
        </p:nvSpPr>
        <p:spPr bwMode="auto">
          <a:xfrm>
            <a:off x="251520" y="0"/>
            <a:ext cx="716315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prstClr val="white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Grafica dell’evento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361969"/>
              </p:ext>
            </p:extLst>
          </p:nvPr>
        </p:nvGraphicFramePr>
        <p:xfrm>
          <a:off x="2501977" y="3191924"/>
          <a:ext cx="614354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1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Century Gothic" panose="020B0502020202020204" pitchFamily="34" charset="0"/>
                        </a:rPr>
                        <a:t>Sede del contatto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latin typeface="Century Gothic" panose="020B0502020202020204" pitchFamily="34" charset="0"/>
                        </a:rPr>
                        <a:t>Agente materiale</a:t>
                      </a:r>
                      <a:r>
                        <a:rPr lang="it-IT" sz="1600" b="1" baseline="0">
                          <a:latin typeface="Century Gothic" panose="020B0502020202020204" pitchFamily="34" charset="0"/>
                        </a:rPr>
                        <a:t> contatto</a:t>
                      </a:r>
                      <a:endParaRPr lang="it-IT" sz="16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Tronco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471975"/>
              </p:ext>
            </p:extLst>
          </p:nvPr>
        </p:nvGraphicFramePr>
        <p:xfrm>
          <a:off x="2494833" y="4928049"/>
          <a:ext cx="614354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1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Century Gothic" panose="020B0502020202020204" pitchFamily="34" charset="0"/>
                        </a:rPr>
                        <a:t>Sede anatomica del danno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latin typeface="Century Gothic" panose="020B0502020202020204" pitchFamily="34" charset="0"/>
                        </a:rPr>
                        <a:t>Natura del danno</a:t>
                      </a:r>
                      <a:endParaRPr lang="it-IT" sz="16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Century Gothic" panose="020B0502020202020204" pitchFamily="34" charset="0"/>
                        </a:rPr>
                        <a:t>Torace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Century Gothic" panose="020B0502020202020204" pitchFamily="34" charset="0"/>
                        </a:rPr>
                        <a:t>Schiacciamento mortale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>
            <a:off x="611188" y="1410710"/>
            <a:ext cx="1645588" cy="365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INCIDENTE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11188" y="4933014"/>
            <a:ext cx="1645588" cy="365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TRAUMA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611188" y="3177099"/>
            <a:ext cx="1645588" cy="365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CONTATTO</a:t>
            </a:r>
          </a:p>
        </p:txBody>
      </p:sp>
      <p:cxnSp>
        <p:nvCxnSpPr>
          <p:cNvPr id="12" name="Connettore 2 11"/>
          <p:cNvCxnSpPr/>
          <p:nvPr/>
        </p:nvCxnSpPr>
        <p:spPr>
          <a:xfrm>
            <a:off x="5562208" y="2438989"/>
            <a:ext cx="0" cy="65863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5562208" y="4149008"/>
            <a:ext cx="0" cy="65863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174425"/>
              </p:ext>
            </p:extLst>
          </p:nvPr>
        </p:nvGraphicFramePr>
        <p:xfrm>
          <a:off x="2501977" y="1412701"/>
          <a:ext cx="6143548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1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Century Gothic" panose="020B0502020202020204" pitchFamily="34" charset="0"/>
                        </a:rPr>
                        <a:t>Tipologia incidente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Century Gothic" panose="020B0502020202020204" pitchFamily="34" charset="0"/>
                        </a:rPr>
                        <a:t>Agente materiale</a:t>
                      </a:r>
                      <a:r>
                        <a:rPr lang="it-IT" sz="1600" b="1" baseline="0" dirty="0">
                          <a:latin typeface="Century Gothic" panose="020B0502020202020204" pitchFamily="34" charset="0"/>
                        </a:rPr>
                        <a:t> incidente</a:t>
                      </a:r>
                      <a:endParaRPr lang="it-IT" sz="16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Urto con tronco in movimento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Tronco in traslazione con caricatore forestale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184088"/>
      </p:ext>
    </p:extLst>
  </p:cSld>
  <p:clrMapOvr>
    <a:masterClrMapping/>
  </p:clrMapOvr>
  <p:transition spd="slow" advTm="7038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 txBox="1">
            <a:spLocks/>
          </p:cNvSpPr>
          <p:nvPr/>
        </p:nvSpPr>
        <p:spPr bwMode="auto">
          <a:xfrm>
            <a:off x="8388350" y="6427788"/>
            <a:ext cx="5143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FED53F8-0170-4006-B778-0B8FE63E1C46}" type="slidenum">
              <a:rPr lang="it-IT" altLang="it-IT" sz="1200">
                <a:solidFill>
                  <a:srgbClr val="898989"/>
                </a:solidFill>
                <a:latin typeface="Calibri" pitchFamily="34" charset="0"/>
              </a:rPr>
              <a:pPr algn="r"/>
              <a:t>8</a:t>
            </a:fld>
            <a:endParaRPr lang="it-IT" altLang="it-IT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6" name="CasellaDiTesto 3"/>
          <p:cNvSpPr txBox="1">
            <a:spLocks noChangeArrowheads="1"/>
          </p:cNvSpPr>
          <p:nvPr/>
        </p:nvSpPr>
        <p:spPr bwMode="auto">
          <a:xfrm>
            <a:off x="251520" y="-14515"/>
            <a:ext cx="716315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prstClr val="white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Fattori determinanti evento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791175"/>
              </p:ext>
            </p:extLst>
          </p:nvPr>
        </p:nvGraphicFramePr>
        <p:xfrm>
          <a:off x="611188" y="3248998"/>
          <a:ext cx="8010525" cy="2675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8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885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Century Gothic" panose="020B0502020202020204" pitchFamily="34" charset="0"/>
                        </a:rPr>
                        <a:t>Criticità organizzative alla base dell’evento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0183"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>
                          <a:latin typeface="Century Gothic" panose="020B0502020202020204" pitchFamily="34" charset="0"/>
                        </a:rPr>
                        <a:t>Datore di lavoro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Valutazione del Rischio: </a:t>
                      </a:r>
                    </a:p>
                    <a:p>
                      <a:pPr algn="just"/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mancata Valutazione del Rischio dello specifico Cantiere forestale (</a:t>
                      </a:r>
                      <a:r>
                        <a:rPr lang="it-IT" sz="1600" b="0" i="1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considerata la presenza contemporanea di due soggetti).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Formazione: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insufficiente formazione del lavoratore addetto alla </a:t>
                      </a:r>
                      <a:r>
                        <a:rPr lang="it-IT" sz="1600" b="0" i="0" u="none" strike="noStrike" kern="1200" baseline="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sramatura</a:t>
                      </a:r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sul corretto comportamento/posizionamento da tenere durante i lavori di movimentazione materiali.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345614"/>
              </p:ext>
            </p:extLst>
          </p:nvPr>
        </p:nvGraphicFramePr>
        <p:xfrm>
          <a:off x="0" y="909638"/>
          <a:ext cx="9144000" cy="1761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2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338">
                <a:tc>
                  <a:txBody>
                    <a:bodyPr/>
                    <a:lstStyle/>
                    <a:p>
                      <a:pPr marL="536575" indent="0"/>
                      <a:r>
                        <a:rPr lang="it-IT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Ambiente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u="none" strike="noStrike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Mancata definizione di aree di lavoro sicure.</a:t>
                      </a:r>
                      <a:r>
                        <a:rPr lang="it-IT" sz="1600" b="0" i="0" u="none" strike="noStrike" kern="1200" baseline="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010">
                <a:tc>
                  <a:txBody>
                    <a:bodyPr/>
                    <a:lstStyle/>
                    <a:p>
                      <a:pPr marL="536575" indent="0"/>
                      <a:r>
                        <a:rPr lang="it-IT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Infortunato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Stazionamento dell’infortunato in una zona pericolosa. </a:t>
                      </a:r>
                    </a:p>
                    <a:p>
                      <a:r>
                        <a:rPr lang="it-IT" sz="1600" b="1" i="1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Nota: </a:t>
                      </a:r>
                      <a:r>
                        <a:rPr lang="it-IT" sz="1600" b="0" i="1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avrebbe dovuto tagliare i rami dell’albero lontano dalla zona interessata dal movimento dei tronchi. 	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010">
                <a:tc>
                  <a:txBody>
                    <a:bodyPr/>
                    <a:lstStyle/>
                    <a:p>
                      <a:pPr marL="0" indent="536575"/>
                      <a:r>
                        <a:rPr lang="it-IT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Attività terzi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Il conducente del caricatore forestale non ha verificato che l’area di rispetto del mezzo fosse libera. 	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445461"/>
      </p:ext>
    </p:extLst>
  </p:cSld>
  <p:clrMapOvr>
    <a:masterClrMapping/>
  </p:clrMapOvr>
  <p:transition spd="slow" advTm="7038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6746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2_Tema di Office">
  <a:themeElements>
    <a:clrScheme name="Personalizzato 5">
      <a:dk1>
        <a:srgbClr val="262626"/>
      </a:dk1>
      <a:lt1>
        <a:sysClr val="window" lastClr="FFFFFF"/>
      </a:lt1>
      <a:dk2>
        <a:srgbClr val="3F3F3F"/>
      </a:dk2>
      <a:lt2>
        <a:srgbClr val="EEECE1"/>
      </a:lt2>
      <a:accent1>
        <a:srgbClr val="D8D8D8"/>
      </a:accent1>
      <a:accent2>
        <a:srgbClr val="C0504D"/>
      </a:accent2>
      <a:accent3>
        <a:srgbClr val="C00000"/>
      </a:accent3>
      <a:accent4>
        <a:srgbClr val="95B3D7"/>
      </a:accent4>
      <a:accent5>
        <a:srgbClr val="0070C0"/>
      </a:accent5>
      <a:accent6>
        <a:srgbClr val="C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6327</TotalTime>
  <Words>627</Words>
  <Application>Microsoft Office PowerPoint</Application>
  <PresentationFormat>Presentazione su schermo (4:3)</PresentationFormat>
  <Paragraphs>87</Paragraphs>
  <Slides>9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Bradley Hand ITC</vt:lpstr>
      <vt:lpstr>Calibri</vt:lpstr>
      <vt:lpstr>Cambria Math</vt:lpstr>
      <vt:lpstr>Century Gothic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Valued Acer Customer</dc:creator>
  <cp:lastModifiedBy>Giancarlo Ronchi</cp:lastModifiedBy>
  <cp:revision>495</cp:revision>
  <dcterms:created xsi:type="dcterms:W3CDTF">2011-06-06T12:23:03Z</dcterms:created>
  <dcterms:modified xsi:type="dcterms:W3CDTF">2021-05-25T14:22:05Z</dcterms:modified>
</cp:coreProperties>
</file>