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7" r:id="rId4"/>
    <p:sldId id="258" r:id="rId5"/>
    <p:sldId id="261" r:id="rId6"/>
    <p:sldId id="262" r:id="rId7"/>
    <p:sldId id="264" r:id="rId8"/>
    <p:sldId id="270" r:id="rId9"/>
    <p:sldId id="277" r:id="rId10"/>
    <p:sldId id="265" r:id="rId11"/>
    <p:sldId id="276" r:id="rId12"/>
    <p:sldId id="268" r:id="rId13"/>
    <p:sldId id="272" r:id="rId14"/>
    <p:sldId id="273" r:id="rId15"/>
    <p:sldId id="274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12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78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16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4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38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6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91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42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30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35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8A81C-0494-459E-AE9D-E980046C004A}" type="datetimeFigureOut">
              <a:rPr lang="it-IT" smtClean="0"/>
              <a:t>19/06/2018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322E-8C04-4576-ACB9-4B3AF07C2E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9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CFD57C8-FAD3-4348-AA4F-8AA02EC65DCD}"/>
              </a:ext>
            </a:extLst>
          </p:cNvPr>
          <p:cNvSpPr txBox="1"/>
          <p:nvPr/>
        </p:nvSpPr>
        <p:spPr>
          <a:xfrm>
            <a:off x="1399347" y="2459504"/>
            <a:ext cx="634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</a:rPr>
              <a:t>FORMAZIONE LAVORATORI </a:t>
            </a:r>
          </a:p>
          <a:p>
            <a:pPr algn="ctr"/>
            <a:r>
              <a:rPr lang="it-IT" sz="4000" b="1" dirty="0">
                <a:solidFill>
                  <a:srgbClr val="0070C0"/>
                </a:solidFill>
              </a:rPr>
              <a:t>CON HANDICAP INTELLETTIVO E PSICHICO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E97BD9-F01F-4915-A2B2-6C75526B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50" y="1397978"/>
            <a:ext cx="3075495" cy="7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624254" y="1751617"/>
            <a:ext cx="78954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+mj-lt"/>
              </a:rPr>
              <a:t>PREDISPORRE UNA FORMAZIONE ADEGUATA </a:t>
            </a:r>
            <a:r>
              <a:rPr lang="it-IT" sz="3200" dirty="0">
                <a:latin typeface="+mj-lt"/>
              </a:rPr>
              <a:t>A:</a:t>
            </a:r>
          </a:p>
          <a:p>
            <a:pPr algn="ctr"/>
            <a:endParaRPr lang="it-IT" sz="3600" dirty="0">
              <a:latin typeface="+mj-lt"/>
            </a:endParaRPr>
          </a:p>
          <a:p>
            <a:pPr algn="ctr"/>
            <a:r>
              <a:rPr lang="it-IT" sz="3600" dirty="0">
                <a:latin typeface="+mj-lt"/>
              </a:rPr>
              <a:t>•	</a:t>
            </a:r>
            <a:r>
              <a:rPr lang="it-IT" sz="3600" b="1" dirty="0">
                <a:latin typeface="+mj-lt"/>
              </a:rPr>
              <a:t>DATORI DI LAVORO </a:t>
            </a:r>
            <a:r>
              <a:rPr lang="it-IT" sz="3600" dirty="0">
                <a:latin typeface="+mj-lt"/>
              </a:rPr>
              <a:t>CHE OSPITANO LAVORATORI SVANTAGGIATI</a:t>
            </a:r>
          </a:p>
          <a:p>
            <a:pPr algn="ctr"/>
            <a:endParaRPr lang="it-IT" sz="3600" dirty="0">
              <a:latin typeface="+mj-lt"/>
            </a:endParaRPr>
          </a:p>
          <a:p>
            <a:pPr algn="ctr"/>
            <a:r>
              <a:rPr lang="it-IT" sz="3600" dirty="0">
                <a:latin typeface="+mj-lt"/>
              </a:rPr>
              <a:t>•	</a:t>
            </a:r>
            <a:r>
              <a:rPr lang="it-IT" sz="3600" b="1" dirty="0">
                <a:latin typeface="+mj-lt"/>
              </a:rPr>
              <a:t>COLLEGHI DI LAVORO </a:t>
            </a:r>
          </a:p>
        </p:txBody>
      </p:sp>
    </p:spTree>
    <p:extLst>
      <p:ext uri="{BB962C8B-B14F-4D97-AF65-F5344CB8AC3E}">
        <p14:creationId xmlns:p14="http://schemas.microsoft.com/office/powerpoint/2010/main" val="3221810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44254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IN ALTRE PAROLE: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092569"/>
            <a:ext cx="7886700" cy="4084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</a:rPr>
              <a:t>RIVOLUZIONARE SPAZIO E TEMPO DELLA FORMAZIONE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90" y="3678310"/>
            <a:ext cx="2357820" cy="23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09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762" y="1608992"/>
            <a:ext cx="7886700" cy="141262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rgbClr val="0070C0"/>
                </a:solidFill>
                <a:latin typeface="+mn-lt"/>
              </a:rPr>
              <a:t>LINGUAGGIO FACILE DA LEGGERE, LINEE GUIDA</a:t>
            </a:r>
          </a:p>
        </p:txBody>
      </p:sp>
      <p:pic>
        <p:nvPicPr>
          <p:cNvPr id="5124" name="Picture 4" descr="C:\Users\lorenzo\Desktop\Logo_d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85" y="4448807"/>
            <a:ext cx="1219065" cy="6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85" y="2996815"/>
            <a:ext cx="3190915" cy="20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3351CE-CA6D-4EE3-8DA2-6CD455C47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62" y="800100"/>
            <a:ext cx="7807569" cy="4174631"/>
          </a:xfrm>
        </p:spPr>
        <p:txBody>
          <a:bodyPr>
            <a:normAutofit/>
          </a:bodyPr>
          <a:lstStyle/>
          <a:p>
            <a:r>
              <a:rPr lang="it-IT" sz="3200" b="1" dirty="0"/>
              <a:t>Quando siete a contatto con gli alimenti dovete seguire alcune regole.</a:t>
            </a:r>
          </a:p>
          <a:p>
            <a:r>
              <a:rPr lang="it-IT" sz="3200" b="1" dirty="0"/>
              <a:t>Le regole vi dicono cosa fare per non ammalarvi quando toccate o mangiate gli alimenti.</a:t>
            </a:r>
          </a:p>
          <a:p>
            <a:r>
              <a:rPr lang="it-IT" sz="3200" b="1" dirty="0"/>
              <a:t>Gli alimenti possono essere contaminati.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38CD3FE-23E0-417D-8649-96155A95A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266" y="4191945"/>
            <a:ext cx="1399467" cy="18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66AC16-752C-4BA3-894D-6FF2433FC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107831"/>
            <a:ext cx="7754816" cy="3866899"/>
          </a:xfrm>
        </p:spPr>
        <p:txBody>
          <a:bodyPr/>
          <a:lstStyle/>
          <a:p>
            <a:r>
              <a:rPr lang="it-IT" sz="3600" b="1" dirty="0"/>
              <a:t>Un alimento è contaminato quando contiene una cosa che fa male alla vostra salute.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F2BB34-01DC-4D8A-BE98-54FC4B99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88" y="3448212"/>
            <a:ext cx="2035331" cy="23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7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47FAF6-1D9D-4C3B-A75C-E7D2EBDA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4" y="1349803"/>
            <a:ext cx="7842738" cy="3624927"/>
          </a:xfrm>
        </p:spPr>
        <p:txBody>
          <a:bodyPr>
            <a:normAutofit/>
          </a:bodyPr>
          <a:lstStyle/>
          <a:p>
            <a:r>
              <a:rPr lang="it-IT" sz="3600" b="1" dirty="0"/>
              <a:t>Quando mangiate un alimento contaminato potete stare male.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E2475E-D453-4132-BBB3-44F75D800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70" y="2833684"/>
            <a:ext cx="1819556" cy="31746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7A92478-CD06-4E21-A6B7-FA3448CFA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30" r="33540"/>
          <a:stretch/>
        </p:blipFill>
        <p:spPr>
          <a:xfrm>
            <a:off x="5093119" y="3333831"/>
            <a:ext cx="2591575" cy="2174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9F14BA9-3C65-4F4F-B495-46782A7C8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044" y="4167465"/>
            <a:ext cx="1748611" cy="5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enzo\Desktop\FOTO CDD CSS\20180524_0956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6" r="5669"/>
          <a:stretch/>
        </p:blipFill>
        <p:spPr bwMode="auto">
          <a:xfrm rot="5400000">
            <a:off x="557240" y="1781599"/>
            <a:ext cx="4590337" cy="329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44192" y="1320467"/>
            <a:ext cx="2929689" cy="1731245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it-IT" sz="2700" b="1" dirty="0"/>
              <a:t>Gestione della sicurezza presso la Comunità Socio Sanitaria di Idro </a:t>
            </a:r>
          </a:p>
        </p:txBody>
      </p:sp>
    </p:spTree>
    <p:extLst>
      <p:ext uri="{BB962C8B-B14F-4D97-AF65-F5344CB8AC3E}">
        <p14:creationId xmlns:p14="http://schemas.microsoft.com/office/powerpoint/2010/main" val="90449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renzo\Desktop\FOTO CDD CSS\20180524_101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4752" y="1849175"/>
            <a:ext cx="5218275" cy="29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03948" y="1170071"/>
            <a:ext cx="3146259" cy="2146744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it-IT" sz="2700" b="1" dirty="0"/>
              <a:t>La predisposizione della sicurezza negli ambienti nella Comunità Socio Sanitaria di Idro</a:t>
            </a:r>
          </a:p>
        </p:txBody>
      </p:sp>
    </p:spTree>
    <p:extLst>
      <p:ext uri="{BB962C8B-B14F-4D97-AF65-F5344CB8AC3E}">
        <p14:creationId xmlns:p14="http://schemas.microsoft.com/office/powerpoint/2010/main" val="375797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renzo\Desktop\FOTO CDD CSS\20180524_10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04" y="1164056"/>
            <a:ext cx="7625347" cy="428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9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589086" y="1511316"/>
            <a:ext cx="7983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Il progetto vuole implementare un </a:t>
            </a:r>
            <a:r>
              <a:rPr lang="it-IT" sz="3200" b="1" dirty="0">
                <a:solidFill>
                  <a:srgbClr val="0070C0"/>
                </a:solidFill>
              </a:rPr>
              <a:t>percorso formativo adeguato 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/>
              <a:t>per i </a:t>
            </a:r>
            <a:r>
              <a:rPr lang="it-IT" sz="3200" b="1" dirty="0">
                <a:solidFill>
                  <a:srgbClr val="0070C0"/>
                </a:solidFill>
              </a:rPr>
              <a:t>soggetti con disabilità cognitiva </a:t>
            </a:r>
            <a:r>
              <a:rPr lang="it-IT" sz="3200" dirty="0"/>
              <a:t>che vengono avviati ad una attività all'interno di aziende sia per motivi di </a:t>
            </a:r>
            <a:r>
              <a:rPr lang="it-IT" sz="3200" b="1" dirty="0">
                <a:solidFill>
                  <a:srgbClr val="0070C0"/>
                </a:solidFill>
              </a:rPr>
              <a:t>inserimento lavorativo </a:t>
            </a:r>
            <a:r>
              <a:rPr lang="it-IT" sz="3200" dirty="0"/>
              <a:t>sia per scopi di </a:t>
            </a:r>
            <a:r>
              <a:rPr lang="it-IT" sz="3200" b="1" dirty="0">
                <a:solidFill>
                  <a:srgbClr val="0070C0"/>
                </a:solidFill>
              </a:rPr>
              <a:t>inclusione sociale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45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elo, esterni, inpiedi&#10;&#10;Descrizione generata con affidabilità molto elevata">
            <a:extLst>
              <a:ext uri="{FF2B5EF4-FFF2-40B4-BE49-F238E27FC236}">
                <a16:creationId xmlns:a16="http://schemas.microsoft.com/office/drawing/2014/main" id="{B3E17563-5751-4278-8BD9-9BDB2F344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r="29834"/>
          <a:stretch/>
        </p:blipFill>
        <p:spPr>
          <a:xfrm>
            <a:off x="4049059" y="561116"/>
            <a:ext cx="4470689" cy="4883029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1091545" y="2746372"/>
            <a:ext cx="2957514" cy="1365255"/>
          </a:xfrm>
          <a:prstGeom prst="rect">
            <a:avLst/>
          </a:prstGeom>
        </p:spPr>
        <p:txBody>
          <a:bodyPr vert="horz" lIns="51435" tIns="25718" rIns="51435" bIns="25718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38"/>
              </a:spcAft>
            </a:pPr>
            <a:r>
              <a:rPr lang="en-US" sz="3200" b="1" dirty="0">
                <a:ea typeface="+mj-ea"/>
                <a:cs typeface="+mj-cs"/>
              </a:rPr>
              <a:t>COSA PREVEDE LA NORMA…</a:t>
            </a:r>
          </a:p>
        </p:txBody>
      </p:sp>
    </p:spTree>
    <p:extLst>
      <p:ext uri="{BB962C8B-B14F-4D97-AF65-F5344CB8AC3E}">
        <p14:creationId xmlns:p14="http://schemas.microsoft.com/office/powerpoint/2010/main" val="270832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637442" y="574248"/>
            <a:ext cx="78691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D.LGS. 81/08 </a:t>
            </a:r>
          </a:p>
          <a:p>
            <a:pPr algn="ctr"/>
            <a:endParaRPr lang="it-IT" sz="2400" b="1" dirty="0">
              <a:solidFill>
                <a:srgbClr val="0070C0"/>
              </a:solidFill>
            </a:endParaRPr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Articolo 2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/>
              <a:t>- …«</a:t>
            </a:r>
            <a:r>
              <a:rPr lang="it-IT" sz="2400" b="1" dirty="0">
                <a:solidFill>
                  <a:srgbClr val="0070C0"/>
                </a:solidFill>
              </a:rPr>
              <a:t>lavoratore</a:t>
            </a:r>
            <a:r>
              <a:rPr lang="it-IT" sz="2400" dirty="0"/>
              <a:t>»: persona che, indipendentemente dalla tipologia contrattuale, svolge un’attività lavorativa nell’ambito dell’organizzazione di un datore di lavoro pubblico o privato, con o senza retribuzione, anche al solo fine di apprendere un mestiere, un’arte o una professione, esclusi gli addetti ai servizi domestici e familiari. </a:t>
            </a:r>
          </a:p>
          <a:p>
            <a:pPr algn="ctr"/>
            <a:endParaRPr lang="it-IT" sz="2400" dirty="0"/>
          </a:p>
          <a:p>
            <a:pPr algn="ctr"/>
            <a:r>
              <a:rPr lang="it-IT" sz="2400" b="1" dirty="0">
                <a:solidFill>
                  <a:srgbClr val="0070C0"/>
                </a:solidFill>
              </a:rPr>
              <a:t>ART. 3 comma 3-bis - </a:t>
            </a:r>
            <a:r>
              <a:rPr lang="it-IT" sz="2400" dirty="0"/>
              <a:t>Nei riguardi delle </a:t>
            </a:r>
            <a:r>
              <a:rPr lang="it-IT" sz="2400" b="1" dirty="0">
                <a:solidFill>
                  <a:srgbClr val="0070C0"/>
                </a:solidFill>
              </a:rPr>
              <a:t>cooperative sociali </a:t>
            </a:r>
            <a:r>
              <a:rPr lang="it-IT" sz="2400" dirty="0"/>
              <a:t>di cui alla legge 8 novembre 1991, n. 381, …, </a:t>
            </a:r>
            <a:r>
              <a:rPr lang="it-IT" sz="2400" b="1" dirty="0">
                <a:solidFill>
                  <a:srgbClr val="0070C0"/>
                </a:solidFill>
              </a:rPr>
              <a:t>le disposizioni del presente decreto legislativo sono applicate tenendo conto delle particolari modalità di svolgimento delle rispettive attività</a:t>
            </a:r>
            <a:r>
              <a:rPr lang="it-IT" sz="2400" dirty="0"/>
              <a:t>,…della salute e delle politiche sociali…</a:t>
            </a:r>
          </a:p>
        </p:txBody>
      </p:sp>
    </p:spTree>
    <p:extLst>
      <p:ext uri="{BB962C8B-B14F-4D97-AF65-F5344CB8AC3E}">
        <p14:creationId xmlns:p14="http://schemas.microsoft.com/office/powerpoint/2010/main" val="43757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628650" y="797510"/>
            <a:ext cx="7886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Decreto 13 aprile 2011 Disposizioni in attuazione dell'articolo 3, comma 3-bis, del decreto legislativo 9 aprile 2008, n. 81, in materia di salute e sicurezza nei luoghi di lavoro</a:t>
            </a:r>
            <a:endParaRPr lang="it-IT" sz="1600" dirty="0"/>
          </a:p>
          <a:p>
            <a:pPr algn="ctr"/>
            <a:endParaRPr lang="it-IT" sz="1600" b="1" dirty="0">
              <a:solidFill>
                <a:srgbClr val="0070C0"/>
              </a:solidFill>
            </a:endParaRPr>
          </a:p>
          <a:p>
            <a:pPr algn="ctr"/>
            <a:r>
              <a:rPr lang="it-IT" sz="1600" b="1" dirty="0">
                <a:solidFill>
                  <a:srgbClr val="0070C0"/>
                </a:solidFill>
              </a:rPr>
              <a:t>Disposizioni relative alle cooperative sociali </a:t>
            </a:r>
          </a:p>
          <a:p>
            <a:pPr algn="ctr"/>
            <a:endParaRPr lang="it-IT" sz="1600" b="1" dirty="0">
              <a:solidFill>
                <a:srgbClr val="0070C0"/>
              </a:solidFill>
            </a:endParaRPr>
          </a:p>
          <a:p>
            <a:pPr algn="ctr"/>
            <a:r>
              <a:rPr lang="it-IT" sz="1600" dirty="0"/>
              <a:t>l . </a:t>
            </a:r>
            <a:r>
              <a:rPr lang="it-IT" sz="1600" b="1" dirty="0">
                <a:solidFill>
                  <a:srgbClr val="0070C0"/>
                </a:solidFill>
              </a:rPr>
              <a:t>Le disposizioni in materia di salute e sicurezza sul lavoro di cui al decreto legislativo n. 81/2008 si applicano nei confronti del lavoratore o del socio lavoratore delle cooperative sociali di cui alla legge 8 novembre 1991, n. 381, che svolga la propria attività al di fuori delle sedi di lavoro tenendo conto dei rischi normalmente presenti, sulla base dell'esperienza</a:t>
            </a:r>
            <a:r>
              <a:rPr lang="it-IT" sz="1600" dirty="0"/>
              <a:t>, nelle attività di cui all'art. 1, lettere a) e b), della legge 8 novembre 1991, n. 381. …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2. Ove le attività di cui al comma precedente siano svolte da soggetti che abbiano una riduzione della capacità lavorativa superiore al 79% o minorazioni ascritte dalla prima alla terza categoria di cui alle tabelle annesse al decreto del Presidente della Repubblica 23 dicembre 1978, n. 915, o </a:t>
            </a:r>
            <a:r>
              <a:rPr lang="it-IT" sz="1600" dirty="0">
                <a:solidFill>
                  <a:srgbClr val="FF0000"/>
                </a:solidFill>
              </a:rPr>
              <a:t>a </a:t>
            </a:r>
            <a:r>
              <a:rPr lang="it-IT" sz="1600" b="1" dirty="0">
                <a:solidFill>
                  <a:srgbClr val="FF0000"/>
                </a:solidFill>
              </a:rPr>
              <a:t>lavoratori con handicap intellettivo e psichico, le attività di formazione, informazione e addestramento sono programmate e realizzate compatibilmente con il loro stato soggettivo. </a:t>
            </a:r>
          </a:p>
          <a:p>
            <a:pPr algn="ctr"/>
            <a:endParaRPr lang="it-IT" sz="1600" b="1" dirty="0">
              <a:solidFill>
                <a:srgbClr val="0070C0"/>
              </a:solidFill>
            </a:endParaRPr>
          </a:p>
          <a:p>
            <a:pPr algn="ctr"/>
            <a:r>
              <a:rPr lang="it-IT" sz="1600" dirty="0"/>
              <a:t>3. </a:t>
            </a:r>
            <a:r>
              <a:rPr lang="it-IT" sz="1600" b="1" dirty="0">
                <a:solidFill>
                  <a:srgbClr val="0070C0"/>
                </a:solidFill>
              </a:rPr>
              <a:t>Le cooperative sociali </a:t>
            </a:r>
            <a:r>
              <a:rPr lang="it-IT" sz="1600" dirty="0"/>
              <a:t>di cui alla legge 8 novembre 1991, n. 381, </a:t>
            </a:r>
            <a:r>
              <a:rPr lang="it-IT" sz="1600" b="1" dirty="0">
                <a:solidFill>
                  <a:srgbClr val="0070C0"/>
                </a:solidFill>
              </a:rPr>
              <a:t>assicurano che i volontari ricevano formazione, informazione e addestramento in relazione alle attività loro richieste</a:t>
            </a:r>
            <a:r>
              <a:rPr lang="it-I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299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1055077" y="2197115"/>
            <a:ext cx="347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latin typeface="+mj-lt"/>
              </a:rPr>
              <a:t>COSA VIENE FATTO?</a:t>
            </a:r>
          </a:p>
        </p:txBody>
      </p:sp>
      <p:pic>
        <p:nvPicPr>
          <p:cNvPr id="6" name="Immagine 5" descr="Immagine che contiene abbigliamento, persona, indossando, cielo&#10;&#10;Descrizione generata con affidabilità molto elevata">
            <a:extLst>
              <a:ext uri="{FF2B5EF4-FFF2-40B4-BE49-F238E27FC236}">
                <a16:creationId xmlns:a16="http://schemas.microsoft.com/office/drawing/2014/main" id="{9A9C852C-B634-4ACA-ABAF-B3808B8E7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3053542"/>
            <a:ext cx="2690895" cy="269089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con affidabilità elevata">
            <a:extLst>
              <a:ext uri="{FF2B5EF4-FFF2-40B4-BE49-F238E27FC236}">
                <a16:creationId xmlns:a16="http://schemas.microsoft.com/office/drawing/2014/main" id="{B419BAF1-7146-4E0A-93F1-3566E714A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96" y="3233416"/>
            <a:ext cx="4076344" cy="21298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2E2E2D-3CCD-4480-B88B-B822B142E4A2}"/>
              </a:ext>
            </a:extLst>
          </p:cNvPr>
          <p:cNvSpPr txBox="1"/>
          <p:nvPr/>
        </p:nvSpPr>
        <p:spPr>
          <a:xfrm>
            <a:off x="4596729" y="2197115"/>
            <a:ext cx="381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latin typeface="+mj-lt"/>
              </a:rPr>
              <a:t>COSA SI DEVE FARE…</a:t>
            </a:r>
          </a:p>
        </p:txBody>
      </p:sp>
    </p:spTree>
    <p:extLst>
      <p:ext uri="{BB962C8B-B14F-4D97-AF65-F5344CB8AC3E}">
        <p14:creationId xmlns:p14="http://schemas.microsoft.com/office/powerpoint/2010/main" val="240963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655027" y="1659285"/>
            <a:ext cx="7833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 algn="ctr">
              <a:buFont typeface="Arial" panose="020B0604020202020204" pitchFamily="34" charset="0"/>
              <a:buChar char="•"/>
            </a:pPr>
            <a:r>
              <a:rPr lang="it-IT" sz="3200" b="1" dirty="0"/>
              <a:t>PROGRAMMI DI FORMAZIONE ADEGUATA AI LIVELLI DI SVANTAGGIO</a:t>
            </a:r>
          </a:p>
          <a:p>
            <a:pPr algn="ctr"/>
            <a:endParaRPr lang="it-IT" sz="3200" b="1" dirty="0"/>
          </a:p>
          <a:p>
            <a:pPr marL="321469" indent="-321469" algn="ctr">
              <a:buFont typeface="Arial" panose="020B0604020202020204" pitchFamily="34" charset="0"/>
              <a:buChar char="•"/>
            </a:pPr>
            <a:r>
              <a:rPr lang="it-IT" sz="3200" b="1" dirty="0"/>
              <a:t>ADEGUATE VERIFICHE DI COMPRENSIONE</a:t>
            </a:r>
          </a:p>
          <a:p>
            <a:pPr marL="321469" indent="-321469" algn="ctr">
              <a:buFont typeface="Arial" panose="020B0604020202020204" pitchFamily="34" charset="0"/>
              <a:buChar char="•"/>
            </a:pPr>
            <a:endParaRPr lang="it-IT" sz="3200" b="1" dirty="0"/>
          </a:p>
          <a:p>
            <a:pPr marL="321469" indent="-321469" algn="ctr">
              <a:buFont typeface="Arial" panose="020B0604020202020204" pitchFamily="34" charset="0"/>
              <a:buChar char="•"/>
            </a:pPr>
            <a:r>
              <a:rPr lang="it-IT" sz="3200" b="1" dirty="0"/>
              <a:t>ADEGUATI DOCUMENTI DI ATTESTAZIONE FORMATIVA</a:t>
            </a:r>
          </a:p>
        </p:txBody>
      </p:sp>
    </p:spTree>
    <p:extLst>
      <p:ext uri="{BB962C8B-B14F-4D97-AF65-F5344CB8AC3E}">
        <p14:creationId xmlns:p14="http://schemas.microsoft.com/office/powerpoint/2010/main" val="31618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AAE45-68D0-4A53-AF2A-AE4292D0A3C1}"/>
              </a:ext>
            </a:extLst>
          </p:cNvPr>
          <p:cNvSpPr txBox="1"/>
          <p:nvPr/>
        </p:nvSpPr>
        <p:spPr>
          <a:xfrm>
            <a:off x="4683910" y="2397947"/>
            <a:ext cx="36705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>
              <a:buFont typeface="Arial" panose="020B0604020202020204" pitchFamily="34" charset="0"/>
              <a:buChar char="•"/>
            </a:pPr>
            <a:r>
              <a:rPr lang="it-IT" sz="3200" b="1" dirty="0"/>
              <a:t>FORMAZIONE ESPERENZIALE  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it-IT" sz="3200" b="1" dirty="0"/>
              <a:t>PROVE PRATICHE </a:t>
            </a:r>
          </a:p>
          <a:p>
            <a:pPr marL="321469" indent="-321469">
              <a:buFont typeface="Arial" panose="020B0604020202020204" pitchFamily="34" charset="0"/>
              <a:buChar char="•"/>
            </a:pPr>
            <a:r>
              <a:rPr lang="it-IT" sz="3200" b="1" dirty="0"/>
              <a:t> SIMULAZIONI</a:t>
            </a:r>
          </a:p>
        </p:txBody>
      </p:sp>
      <p:pic>
        <p:nvPicPr>
          <p:cNvPr id="6" name="Immagine 5" descr="Immagine che contiene persona, cibo, interni, neonato&#10;&#10;Descrizione generata con affidabilità molto elevata">
            <a:extLst>
              <a:ext uri="{FF2B5EF4-FFF2-40B4-BE49-F238E27FC236}">
                <a16:creationId xmlns:a16="http://schemas.microsoft.com/office/drawing/2014/main" id="{45C51B2A-E198-421E-88E4-32A82EA6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6" y="1908110"/>
            <a:ext cx="3615370" cy="30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8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878" y="1958233"/>
            <a:ext cx="7921868" cy="657536"/>
          </a:xfrm>
        </p:spPr>
        <p:txBody>
          <a:bodyPr>
            <a:normAutofit/>
          </a:bodyPr>
          <a:lstStyle/>
          <a:p>
            <a:r>
              <a:rPr lang="it-IT" sz="3600" b="1" dirty="0"/>
              <a:t>QUESTO SIGNIFICA: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7878" y="2779765"/>
            <a:ext cx="7921868" cy="2158448"/>
          </a:xfrm>
        </p:spPr>
        <p:txBody>
          <a:bodyPr>
            <a:normAutofit fontScale="92500"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ADEGUARE LA NOSTRA COMUNICAZIONE</a:t>
            </a:r>
          </a:p>
          <a:p>
            <a:r>
              <a:rPr lang="it-IT" sz="3600" b="1" dirty="0">
                <a:solidFill>
                  <a:srgbClr val="0070C0"/>
                </a:solidFill>
              </a:rPr>
              <a:t>ADEGUARE IL NOSTRO MATERIALE</a:t>
            </a:r>
          </a:p>
          <a:p>
            <a:r>
              <a:rPr lang="it-IT" sz="3600" b="1" dirty="0">
                <a:solidFill>
                  <a:srgbClr val="0070C0"/>
                </a:solidFill>
              </a:rPr>
              <a:t>ADEGUARE LE NOSTRE AULE FORMATIVE</a:t>
            </a:r>
          </a:p>
        </p:txBody>
      </p:sp>
    </p:spTree>
    <p:extLst>
      <p:ext uri="{BB962C8B-B14F-4D97-AF65-F5344CB8AC3E}">
        <p14:creationId xmlns:p14="http://schemas.microsoft.com/office/powerpoint/2010/main" val="3669495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557</Words>
  <Application>Microsoft Office PowerPoint</Application>
  <PresentationFormat>Presentazione su schermo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QUESTO SIGNIFICA:</vt:lpstr>
      <vt:lpstr>Presentazione standard di PowerPoint</vt:lpstr>
      <vt:lpstr>IN ALTRE PAROLE:</vt:lpstr>
      <vt:lpstr>LINGUAGGIO FACILE DA LEGGERE, LINEE GUIDA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Porta</dc:creator>
  <cp:lastModifiedBy>Lorenzo Porta</cp:lastModifiedBy>
  <cp:revision>33</cp:revision>
  <dcterms:created xsi:type="dcterms:W3CDTF">2018-04-16T06:16:02Z</dcterms:created>
  <dcterms:modified xsi:type="dcterms:W3CDTF">2018-06-19T14:46:45Z</dcterms:modified>
</cp:coreProperties>
</file>