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9" r:id="rId2"/>
    <p:sldMasterId id="2147484183" r:id="rId3"/>
  </p:sldMasterIdLst>
  <p:notesMasterIdLst>
    <p:notesMasterId r:id="rId20"/>
  </p:notesMasterIdLst>
  <p:handoutMasterIdLst>
    <p:handoutMasterId r:id="rId21"/>
  </p:handoutMasterIdLst>
  <p:sldIdLst>
    <p:sldId id="257" r:id="rId4"/>
    <p:sldId id="282" r:id="rId5"/>
    <p:sldId id="298" r:id="rId6"/>
    <p:sldId id="316" r:id="rId7"/>
    <p:sldId id="274" r:id="rId8"/>
    <p:sldId id="317" r:id="rId9"/>
    <p:sldId id="318" r:id="rId10"/>
    <p:sldId id="262" r:id="rId11"/>
    <p:sldId id="319" r:id="rId12"/>
    <p:sldId id="335" r:id="rId13"/>
    <p:sldId id="321" r:id="rId14"/>
    <p:sldId id="336" r:id="rId15"/>
    <p:sldId id="337" r:id="rId16"/>
    <p:sldId id="322" r:id="rId17"/>
    <p:sldId id="323" r:id="rId18"/>
    <p:sldId id="334" r:id="rId19"/>
  </p:sldIdLst>
  <p:sldSz cx="9144000" cy="6858000" type="screen4x3"/>
  <p:notesSz cx="6805613" cy="9939338"/>
  <p:custDataLst>
    <p:tags r:id="rId22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DBD5"/>
    <a:srgbClr val="FF7C80"/>
    <a:srgbClr val="CB0149"/>
    <a:srgbClr val="D17F7D"/>
    <a:srgbClr val="F7F7F7"/>
    <a:srgbClr val="FEF6F0"/>
    <a:srgbClr val="F9B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2" autoAdjust="0"/>
    <p:restoredTop sz="91922" autoAdjust="0"/>
  </p:normalViewPr>
  <p:slideViewPr>
    <p:cSldViewPr>
      <p:cViewPr varScale="1">
        <p:scale>
          <a:sx n="107" d="100"/>
          <a:sy n="107" d="100"/>
        </p:scale>
        <p:origin x="14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88331" tIns="44166" rIns="88331" bIns="44166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88331" tIns="44166" rIns="88331" bIns="44166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AECC15-3EE1-4B83-83A1-BDABA365F12B}" type="datetimeFigureOut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88331" tIns="44166" rIns="88331" bIns="44166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wrap="square" lIns="88331" tIns="44166" rIns="88331" bIns="4416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9725FB-5B0D-4467-9879-175970BF2A5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31537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9DFFF38-DD5F-4A3E-996B-6709A28553E2}" type="datetimeFigureOut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5680" tIns="47840" rIns="95680" bIns="4784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55434C-59C8-47D8-B698-7D70CAB5BF3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08909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DA2F4C-6653-41CF-A9A1-6416290A00F4}" type="slidenum">
              <a:rPr lang="it-IT" altLang="it-IT" smtClean="0">
                <a:latin typeface="Calibri" panose="020F0502020204030204" pitchFamily="34" charset="0"/>
              </a:rPr>
              <a:pPr/>
              <a:t>1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15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594439-F087-46E4-89F6-B8A19F992AB6}" type="slidenum">
              <a:rPr lang="it-IT" alt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it-IT" alt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139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Consegnare il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Test di verifica finale</a:t>
            </a:r>
            <a:r>
              <a:rPr lang="it-IT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Scrivere sul foglio </a:t>
            </a:r>
            <a:r>
              <a:rPr lang="it-IT" b="1" dirty="0" smtClean="0">
                <a:solidFill>
                  <a:srgbClr val="005296"/>
                </a:solidFill>
              </a:rPr>
              <a:t>il proprio nominativo.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Il tempo stimato per la sua compilazione è pari a </a:t>
            </a:r>
            <a:r>
              <a:rPr lang="it-IT" b="1" dirty="0" smtClean="0">
                <a:solidFill>
                  <a:srgbClr val="005296"/>
                </a:solidFill>
              </a:rPr>
              <a:t>15 minuti</a:t>
            </a:r>
            <a:r>
              <a:rPr lang="it-IT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 smtClean="0">
                <a:solidFill>
                  <a:srgbClr val="005296"/>
                </a:solidFill>
              </a:rPr>
              <a:t>Lasciare</a:t>
            </a:r>
            <a:r>
              <a:rPr lang="it-IT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i Test a ciascun partecipante.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Al termine </a:t>
            </a:r>
            <a:r>
              <a:rPr lang="it-IT" b="1" dirty="0" smtClean="0">
                <a:solidFill>
                  <a:srgbClr val="005296"/>
                </a:solidFill>
              </a:rPr>
              <a:t>procedere</a:t>
            </a:r>
            <a:r>
              <a:rPr lang="it-IT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con la Verifica di Apprendimento</a:t>
            </a:r>
            <a:endParaRPr lang="it-IT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it-IT" dirty="0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9A197-711C-4657-8846-EF93A61DCF0D}" type="slidenum">
              <a:rPr lang="it-IT" alt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it-IT" alt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35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egnaposto note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 smtClean="0">
                <a:solidFill>
                  <a:srgbClr val="005296"/>
                </a:solidFill>
              </a:rPr>
              <a:t>Consegnare</a:t>
            </a:r>
            <a:r>
              <a:rPr lang="it-IT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ciascun partecipante il Test iniziale (che era stato messo in una busta chiusa)</a:t>
            </a:r>
            <a:endParaRPr lang="it-IT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 partecipante potrà così </a:t>
            </a:r>
            <a:r>
              <a:rPr lang="it-IT" b="1" dirty="0" smtClean="0">
                <a:solidFill>
                  <a:srgbClr val="005296"/>
                </a:solidFill>
              </a:rPr>
              <a:t>confrontare le risposte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alle domande (che erano le medesime)</a:t>
            </a:r>
            <a:endParaRPr lang="it-IT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Correzione e </a:t>
            </a:r>
            <a:r>
              <a:rPr lang="it-IT" b="1" dirty="0" smtClean="0">
                <a:solidFill>
                  <a:srgbClr val="005296"/>
                </a:solidFill>
              </a:rPr>
              <a:t>discussione in aula</a:t>
            </a:r>
            <a:r>
              <a:rPr lang="it-IT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 smtClean="0">
                <a:solidFill>
                  <a:srgbClr val="005296"/>
                </a:solidFill>
              </a:rPr>
              <a:t>Lasciare</a:t>
            </a:r>
            <a:r>
              <a:rPr lang="it-IT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i Test iniziale a ciascun partecipante.</a:t>
            </a: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b="1" dirty="0" smtClean="0">
                <a:solidFill>
                  <a:srgbClr val="005296"/>
                </a:solidFill>
              </a:rPr>
              <a:t>Ritirare</a:t>
            </a:r>
            <a:r>
              <a:rPr lang="it-IT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Times New Roman" panose="02020603050405020304" pitchFamily="18" charset="0"/>
              </a:rPr>
              <a:t>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il Test finale di verifica</a:t>
            </a:r>
            <a:endParaRPr lang="it-IT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it-IT" dirty="0" smtClean="0"/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2834D7-A1BC-4CA2-BE7D-E089AF9E457F}" type="slidenum">
              <a:rPr lang="it-IT" alt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it-IT" alt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519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9E25CC-0707-48DF-8F38-29F6AAE8A252}" type="slidenum">
              <a:rPr lang="it-IT" alt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it-IT" alt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00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7DA7EC-EB99-4D9E-97B6-C4C784E4833F}" type="slidenum">
              <a:rPr lang="it-IT" alt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16</a:t>
            </a:fld>
            <a:endParaRPr lang="it-IT" alt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9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1C9C9B-BB28-476E-AF96-D3CED25F8AD3}" type="slidenum">
              <a:rPr lang="it-IT" alt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it-IT" alt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531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4549D3-E54C-48FF-BD6B-71D1A7AF9247}" type="slidenum">
              <a:rPr lang="it-IT" altLang="it-IT" smtClean="0">
                <a:latin typeface="Calibri" panose="020F0502020204030204" pitchFamily="34" charset="0"/>
              </a:rPr>
              <a:pPr/>
              <a:t>3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25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810B31-5881-47A6-807A-7F15120EDA8A}" type="slidenum">
              <a:rPr lang="it-IT" alt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it-IT" alt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8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2316F7-2C56-40AD-9A10-BD0B04A99014}" type="slidenum">
              <a:rPr lang="it-IT" altLang="it-IT" smtClean="0">
                <a:latin typeface="Calibri" panose="020F0502020204030204" pitchFamily="34" charset="0"/>
              </a:rPr>
              <a:pPr/>
              <a:t>5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74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7DA5BB-EB8E-459B-946D-DDB44FDD9069}" type="slidenum">
              <a:rPr lang="it-IT" alt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it-IT" alt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802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prstClr val="black"/>
              </a:solidFill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 il Docente: </a:t>
            </a:r>
            <a:r>
              <a:rPr lang="it-IT" b="1" dirty="0" smtClean="0">
                <a:solidFill>
                  <a:srgbClr val="005296"/>
                </a:solidFill>
              </a:rPr>
              <a:t>tenere la busta chiusa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 metterla da parte</a:t>
            </a:r>
          </a:p>
          <a:p>
            <a:pPr eaLnBrk="1" hangingPunct="1">
              <a:spcBef>
                <a:spcPct val="0"/>
              </a:spcBef>
              <a:defRPr/>
            </a:pPr>
            <a:endParaRPr lang="it-IT" dirty="0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66DB16-2011-4E93-81F3-24709879EBF0}" type="slidenum">
              <a:rPr lang="it-IT" altLang="it-IT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it-IT" altLang="it-IT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59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B2DEBB-891A-4BCB-AC83-69358B76BC6E}" type="slidenum">
              <a:rPr lang="it-IT" altLang="it-IT" smtClean="0">
                <a:latin typeface="Calibri" panose="020F0502020204030204" pitchFamily="34" charset="0"/>
              </a:rPr>
              <a:pPr/>
              <a:t>8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68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2290F2-5406-4EC7-BC9A-BA75C7AAB81C}" type="slidenum">
              <a:rPr lang="it-IT" altLang="it-IT" smtClean="0">
                <a:latin typeface="Calibri" panose="020F0502020204030204" pitchFamily="34" charset="0"/>
              </a:rPr>
              <a:pPr/>
              <a:t>9</a:t>
            </a:fld>
            <a:endParaRPr lang="it-IT" altLang="it-IT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9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549275"/>
            <a:ext cx="50482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11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01A9-D5D7-46C3-978B-D558773528D8}" type="datetimeFigureOut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49B6-A3FD-48BF-B607-D819FDBB1A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564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5CA98-6F84-41B7-B525-15E2EA410984}" type="datetimeFigureOut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0318A-9BBF-4A24-9960-6A7435222BE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94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9A5E0-2965-42B0-8648-392A49A5821D}" type="datetimeFigureOut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B9C9C-2634-429F-995A-806DB5A71C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712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67872-8E06-4576-929F-DA52FC68F3E9}" type="datetimeFigureOut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2CB95-8635-447B-8475-003C63E9B6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655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E5F3-A1FA-4CCA-8815-A94C8918A125}" type="datetimeFigureOut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A5425-EF04-4DEF-8707-D25DC076D2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461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49B2-0D9F-456B-A663-9CB373E22FF3}" type="datetimeFigureOut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2CB37-3E1E-4D4C-9BB5-8B97C96827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42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FDE58-6B01-465B-806E-BD52C051546D}" type="datetimeFigureOut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E51E3-E587-4EAA-B943-4560F193DCF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121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F4234-FF69-406F-B82B-5B8D552D41BE}" type="datetimeFigureOut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DFD5D-9318-4013-95E9-85497C4570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056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24F8A-AE68-420E-A695-3CF653B7923E}" type="datetimeFigureOut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B2E38-FD99-4BEF-B37C-02E507AC1D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1695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4119F-A41B-423A-B463-38334E35035E}" type="datetimeFigureOut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8FA2-049C-40F5-81E6-C9840DA3C9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827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646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BCAC2-7503-489D-91FD-9366490675A3}" type="datetimeFigureOut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A819-11E7-41C3-A04A-0E8911B011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53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728663"/>
            <a:ext cx="92233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6759575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1DA9D-6D65-4D8A-820E-AC678B200C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887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100083853(1)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3357563"/>
            <a:ext cx="9147176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87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37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556791"/>
            <a:ext cx="3600400" cy="453650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424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556791"/>
            <a:ext cx="7200800" cy="453650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9027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0" y="1556791"/>
            <a:ext cx="3600400" cy="453650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7882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sfondogrigiopptrosso.jp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192688" cy="27563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556791"/>
            <a:ext cx="7200800" cy="2376265"/>
          </a:xfrm>
        </p:spPr>
        <p:txBody>
          <a:bodyPr>
            <a:normAutofit/>
          </a:bodyPr>
          <a:lstStyle>
            <a:lvl1pPr marL="1588" indent="-1588">
              <a:buFont typeface="Arial" pitchFamily="34" charset="0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4039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246ACA-12A0-401B-988E-50AD2C30B4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9A3B7C-1A66-49C3-8C89-9D9896E27A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4189E3-3925-4737-81BC-C1A7C9D64366}" type="datetimeFigureOut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A2A709-AA5E-451C-B4E4-B8A63BD166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jpe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36513" y="-36513"/>
            <a:ext cx="9324976" cy="8016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pic>
        <p:nvPicPr>
          <p:cNvPr id="10" name="Immagine 9" descr="cappella-sistina-creazione-di-abram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03" y="1196752"/>
            <a:ext cx="7861537" cy="4045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3528" y="260648"/>
            <a:ext cx="2806700" cy="1295400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Rettangolo 13"/>
          <p:cNvSpPr/>
          <p:nvPr/>
        </p:nvSpPr>
        <p:spPr>
          <a:xfrm>
            <a:off x="-107950" y="6597650"/>
            <a:ext cx="9323388" cy="14493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850" y="6021388"/>
            <a:ext cx="5040313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100" b="1" dirty="0">
                <a:latin typeface="+mj-lt"/>
              </a:rPr>
              <a:t>APVR – Brescia, 13 marzo 2015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084888" y="6021388"/>
            <a:ext cx="5040312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100" b="1" dirty="0">
                <a:latin typeface="+mj-lt"/>
              </a:rPr>
              <a:t>Dott. Gregorio Barberi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7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427788"/>
            <a:ext cx="514350" cy="38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2CBBC2-629C-47EE-B169-6FE22A284932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 smtClean="0">
              <a:solidFill>
                <a:srgbClr val="898989"/>
              </a:solidFill>
            </a:endParaRPr>
          </a:p>
        </p:txBody>
      </p:sp>
      <p:sp>
        <p:nvSpPr>
          <p:cNvPr id="12" name="Fumetto 3 11"/>
          <p:cNvSpPr/>
          <p:nvPr/>
        </p:nvSpPr>
        <p:spPr>
          <a:xfrm>
            <a:off x="5068888" y="4076700"/>
            <a:ext cx="3463925" cy="2005013"/>
          </a:xfrm>
          <a:prstGeom prst="wedgeEllipseCallout">
            <a:avLst>
              <a:gd name="adj1" fmla="val 46300"/>
              <a:gd name="adj2" fmla="val 54306"/>
            </a:avLst>
          </a:prstGeom>
          <a:gradFill>
            <a:gsLst>
              <a:gs pos="0">
                <a:srgbClr val="FF9999"/>
              </a:gs>
              <a:gs pos="54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127000" dist="38100" dir="5400000" sx="102000" sy="102000" algn="tl" rotWithShape="0">
              <a:prstClr val="black">
                <a:alpha val="51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3200" b="1" dirty="0">
                <a:solidFill>
                  <a:srgbClr val="FF0000"/>
                </a:solidFill>
              </a:rPr>
              <a:t>ASSENZA DI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FF0000"/>
                </a:solidFill>
              </a:rPr>
              <a:t>B – RESPIRO?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3796" name="CasellaDiTesto 3"/>
          <p:cNvSpPr txBox="1">
            <a:spLocks noChangeArrowheads="1"/>
          </p:cNvSpPr>
          <p:nvPr/>
        </p:nvSpPr>
        <p:spPr bwMode="auto">
          <a:xfrm>
            <a:off x="250825" y="142875"/>
            <a:ext cx="775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FFFF"/>
                </a:solidFill>
                <a:latin typeface="Arial Black" panose="020B0A04020102020204" pitchFamily="34" charset="0"/>
              </a:rPr>
              <a:t>Valutazione delle funzioni vitali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42988" y="1628775"/>
            <a:ext cx="63373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600" b="1" dirty="0">
                <a:latin typeface="+mj-lt"/>
                <a:cs typeface="Comic Sans MS"/>
              </a:rPr>
              <a:t>A - COSCIENZA</a:t>
            </a:r>
          </a:p>
          <a:p>
            <a:pPr>
              <a:defRPr/>
            </a:pPr>
            <a:endParaRPr lang="it-IT" sz="3600" b="1" dirty="0">
              <a:latin typeface="+mj-lt"/>
              <a:cs typeface="Comic Sans MS"/>
            </a:endParaRPr>
          </a:p>
          <a:p>
            <a:pPr>
              <a:defRPr/>
            </a:pPr>
            <a:r>
              <a:rPr lang="it-IT" sz="3600" b="1" dirty="0">
                <a:latin typeface="+mj-lt"/>
                <a:cs typeface="Comic Sans MS"/>
              </a:rPr>
              <a:t>      B - RESPIRO</a:t>
            </a:r>
          </a:p>
          <a:p>
            <a:pPr>
              <a:defRPr/>
            </a:pPr>
            <a:endParaRPr lang="it-IT" sz="3600" b="1" dirty="0">
              <a:latin typeface="+mj-lt"/>
              <a:cs typeface="Comic Sans MS"/>
            </a:endParaRPr>
          </a:p>
          <a:p>
            <a:pPr>
              <a:defRPr/>
            </a:pPr>
            <a:r>
              <a:rPr lang="it-IT" sz="3600" b="1" dirty="0">
                <a:latin typeface="+mj-lt"/>
                <a:cs typeface="Comic Sans MS"/>
              </a:rPr>
              <a:t>            C - CIRCOLO</a:t>
            </a:r>
            <a:endParaRPr lang="it-IT" sz="3600" b="1" dirty="0">
              <a:latin typeface="+mj-lt"/>
              <a:cs typeface="Comic Sans M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5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427788"/>
            <a:ext cx="514350" cy="38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927298-BF59-44E2-9872-4F26997D4E5F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200" smtClean="0">
              <a:solidFill>
                <a:srgbClr val="898989"/>
              </a:solidFill>
            </a:endParaRPr>
          </a:p>
        </p:txBody>
      </p:sp>
      <p:sp>
        <p:nvSpPr>
          <p:cNvPr id="35843" name="CasellaDiTesto 3"/>
          <p:cNvSpPr txBox="1">
            <a:spLocks noChangeArrowheads="1"/>
          </p:cNvSpPr>
          <p:nvPr/>
        </p:nvSpPr>
        <p:spPr bwMode="auto">
          <a:xfrm>
            <a:off x="250825" y="149225"/>
            <a:ext cx="6624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FFFF"/>
                </a:solidFill>
                <a:latin typeface="Arial Black" panose="020B0A04020102020204" pitchFamily="34" charset="0"/>
              </a:rPr>
              <a:t>Regola base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42988" y="1670050"/>
            <a:ext cx="70231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latin typeface="+mj-lt"/>
                <a:cs typeface="Comic Sans MS"/>
              </a:rPr>
              <a:t>d</a:t>
            </a:r>
            <a:r>
              <a:rPr lang="it-IT" sz="2800" b="1" dirty="0">
                <a:latin typeface="+mj-lt"/>
                <a:cs typeface="Comic Sans MS"/>
              </a:rPr>
              <a:t>i troppa aria… non è mai morto nessuno…</a:t>
            </a:r>
          </a:p>
          <a:p>
            <a:pPr algn="ctr">
              <a:defRPr/>
            </a:pPr>
            <a:endParaRPr lang="it-IT" sz="2000" b="1" dirty="0">
              <a:latin typeface="+mj-lt"/>
              <a:cs typeface="Comic Sans MS"/>
            </a:endParaRPr>
          </a:p>
          <a:p>
            <a:pPr algn="ctr">
              <a:defRPr/>
            </a:pPr>
            <a:r>
              <a:rPr lang="it-IT" sz="4000" b="1" dirty="0">
                <a:latin typeface="+mj-lt"/>
                <a:cs typeface="Comic Sans MS"/>
              </a:rPr>
              <a:t>…di mancanza sì!!!</a:t>
            </a:r>
            <a:endParaRPr lang="it-IT" sz="4000" b="1" dirty="0">
              <a:latin typeface="+mj-lt"/>
              <a:cs typeface="Comic Sans M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-323850" y="3789363"/>
            <a:ext cx="63246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 dirty="0">
                <a:latin typeface="+mj-lt"/>
                <a:cs typeface="Comic Sans MS"/>
              </a:rPr>
              <a:t>Facciamoli </a:t>
            </a:r>
          </a:p>
          <a:p>
            <a:pPr algn="ctr">
              <a:defRPr/>
            </a:pPr>
            <a:r>
              <a:rPr lang="it-IT" sz="4800" b="1" dirty="0">
                <a:latin typeface="+mj-lt"/>
                <a:cs typeface="Comic Sans MS"/>
              </a:rPr>
              <a:t>respirare!!!! </a:t>
            </a:r>
            <a:endParaRPr lang="it-IT" sz="4800" b="1" dirty="0">
              <a:latin typeface="+mj-lt"/>
              <a:cs typeface="Comic Sans MS"/>
            </a:endParaRPr>
          </a:p>
        </p:txBody>
      </p:sp>
      <p:pic>
        <p:nvPicPr>
          <p:cNvPr id="35846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429000"/>
            <a:ext cx="3455987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1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427788"/>
            <a:ext cx="514350" cy="38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517CAE-2697-4E3A-965E-14E5C5AE94AD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 smtClean="0">
              <a:solidFill>
                <a:srgbClr val="898989"/>
              </a:solidFill>
            </a:endParaRPr>
          </a:p>
        </p:txBody>
      </p:sp>
      <p:pic>
        <p:nvPicPr>
          <p:cNvPr id="9" name="Immagine 8" descr="ECmarkIVMedi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5297548" cy="3560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30163" y="1341438"/>
            <a:ext cx="90582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latin typeface="+mj-lt"/>
                <a:cs typeface="Comic Sans MS"/>
              </a:rPr>
              <a:t>Incosciente e non respira facciamolo respirare</a:t>
            </a:r>
            <a:endParaRPr lang="it-IT" sz="2800" b="1" dirty="0">
              <a:latin typeface="+mj-lt"/>
              <a:cs typeface="Comic Sans M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42950" y="5673725"/>
            <a:ext cx="748347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600" b="1" dirty="0">
                <a:latin typeface="+mj-lt"/>
                <a:cs typeface="Comic Sans MS"/>
              </a:rPr>
              <a:t>Mandiamo in circolo con le CTE</a:t>
            </a:r>
            <a:endParaRPr lang="it-IT" sz="3600" b="1" dirty="0">
              <a:latin typeface="+mj-lt"/>
              <a:cs typeface="Comic Sans MS"/>
            </a:endParaRPr>
          </a:p>
        </p:txBody>
      </p:sp>
      <p:sp>
        <p:nvSpPr>
          <p:cNvPr id="13" name="Fumetto 3 12"/>
          <p:cNvSpPr/>
          <p:nvPr/>
        </p:nvSpPr>
        <p:spPr>
          <a:xfrm>
            <a:off x="5689600" y="2125663"/>
            <a:ext cx="2887663" cy="1296987"/>
          </a:xfrm>
          <a:prstGeom prst="wedgeEllipseCallout">
            <a:avLst>
              <a:gd name="adj1" fmla="val -44560"/>
              <a:gd name="adj2" fmla="val 48939"/>
            </a:avLst>
          </a:prstGeom>
          <a:gradFill>
            <a:gsLst>
              <a:gs pos="0">
                <a:srgbClr val="FF9999"/>
              </a:gs>
              <a:gs pos="54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>
            <a:outerShdw blurRad="127000" dist="38100" dir="5400000" sx="102000" sy="102000" algn="tl" rotWithShape="0">
              <a:prstClr val="black">
                <a:alpha val="51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4400" b="1" dirty="0">
                <a:solidFill>
                  <a:srgbClr val="FF0000"/>
                </a:solidFill>
              </a:rPr>
              <a:t>21% O2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1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427788"/>
            <a:ext cx="514350" cy="38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4247D6-F101-4F9E-82F3-D430C4B1A12B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 smtClean="0">
              <a:solidFill>
                <a:srgbClr val="898989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47813" y="1557338"/>
            <a:ext cx="5894387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4800" b="1" dirty="0">
                <a:solidFill>
                  <a:srgbClr val="FF0000"/>
                </a:solidFill>
                <a:latin typeface="+mj-lt"/>
                <a:cs typeface="Comic Sans MS"/>
              </a:rPr>
              <a:t>SAPERE</a:t>
            </a:r>
          </a:p>
          <a:p>
            <a:pPr algn="ctr">
              <a:defRPr/>
            </a:pPr>
            <a:r>
              <a:rPr lang="it-IT" sz="1200" b="1" dirty="0">
                <a:solidFill>
                  <a:srgbClr val="FF0000"/>
                </a:solidFill>
                <a:latin typeface="+mj-lt"/>
                <a:cs typeface="Comic Sans MS"/>
              </a:rPr>
              <a:t>  </a:t>
            </a:r>
          </a:p>
          <a:p>
            <a:pPr algn="ctr">
              <a:defRPr/>
            </a:pPr>
            <a:r>
              <a:rPr lang="it-IT" sz="4800" b="1" dirty="0">
                <a:solidFill>
                  <a:srgbClr val="FF0000"/>
                </a:solidFill>
                <a:latin typeface="+mj-lt"/>
                <a:cs typeface="Comic Sans MS"/>
              </a:rPr>
              <a:t>SAPER FARE</a:t>
            </a:r>
          </a:p>
          <a:p>
            <a:pPr algn="ctr">
              <a:defRPr/>
            </a:pPr>
            <a:r>
              <a:rPr lang="it-IT" sz="1200" b="1" dirty="0">
                <a:solidFill>
                  <a:srgbClr val="FF0000"/>
                </a:solidFill>
                <a:latin typeface="+mj-lt"/>
                <a:cs typeface="Comic Sans MS"/>
              </a:rPr>
              <a:t>  </a:t>
            </a:r>
          </a:p>
          <a:p>
            <a:pPr algn="ctr">
              <a:defRPr/>
            </a:pPr>
            <a:r>
              <a:rPr lang="it-IT" sz="4800" b="1" dirty="0">
                <a:solidFill>
                  <a:srgbClr val="FF0000"/>
                </a:solidFill>
                <a:latin typeface="+mj-lt"/>
                <a:cs typeface="Comic Sans MS"/>
              </a:rPr>
              <a:t>SAPER ESSERE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42975" y="4868863"/>
            <a:ext cx="71024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5400" b="1" dirty="0">
                <a:latin typeface="+mj-lt"/>
                <a:cs typeface="Comic Sans MS"/>
              </a:rPr>
              <a:t>m</a:t>
            </a:r>
            <a:r>
              <a:rPr lang="it-IT" sz="5400" b="1" dirty="0">
                <a:latin typeface="+mj-lt"/>
                <a:cs typeface="Comic Sans MS"/>
              </a:rPr>
              <a:t>a… non basta!</a:t>
            </a:r>
            <a:endParaRPr lang="it-IT" sz="5400" b="1" dirty="0">
              <a:latin typeface="+mj-lt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5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427788"/>
            <a:ext cx="514350" cy="38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4CC532-9F90-4A13-8493-8843A6273DCD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 smtClean="0">
              <a:solidFill>
                <a:srgbClr val="898989"/>
              </a:solidFill>
            </a:endParaRPr>
          </a:p>
        </p:txBody>
      </p:sp>
      <p:pic>
        <p:nvPicPr>
          <p:cNvPr id="39939" name="Immagine 6" descr="evoluzio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761" b="4362"/>
          <a:stretch>
            <a:fillRect/>
          </a:stretch>
        </p:blipFill>
        <p:spPr bwMode="auto">
          <a:xfrm>
            <a:off x="611188" y="2708275"/>
            <a:ext cx="79216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116138" y="1700213"/>
            <a:ext cx="49117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5400" b="1" dirty="0">
                <a:solidFill>
                  <a:srgbClr val="FF0000"/>
                </a:solidFill>
                <a:latin typeface="+mj-lt"/>
                <a:cs typeface="Comic Sans MS"/>
              </a:rPr>
              <a:t>SAPER DIVENIRE</a:t>
            </a:r>
            <a:endParaRPr lang="it-IT" sz="5400" b="1" dirty="0">
              <a:solidFill>
                <a:srgbClr val="FF0000"/>
              </a:solidFill>
              <a:latin typeface="+mj-lt"/>
              <a:cs typeface="Comic Sans M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673350"/>
            <a:ext cx="2808288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Segnaposto numero diapositiva 5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427788"/>
            <a:ext cx="514350" cy="38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066816-2CBC-4C0A-9BFD-34C3C8A741DC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200" smtClean="0">
              <a:solidFill>
                <a:srgbClr val="898989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17488" y="1557338"/>
            <a:ext cx="8450262" cy="200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 err="1">
                <a:solidFill>
                  <a:srgbClr val="FF0000"/>
                </a:solidFill>
                <a:latin typeface="+mj-lt"/>
                <a:cs typeface="Comic Sans MS"/>
              </a:rPr>
              <a:t>Militibus</a:t>
            </a:r>
            <a:r>
              <a:rPr lang="it-IT" sz="2800" b="1" dirty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+mj-lt"/>
                <a:cs typeface="Comic Sans MS"/>
              </a:rPr>
              <a:t>nec</a:t>
            </a:r>
            <a:r>
              <a:rPr lang="it-IT" sz="2800" b="1" dirty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+mj-lt"/>
                <a:cs typeface="Comic Sans MS"/>
              </a:rPr>
              <a:t>proeliorum</a:t>
            </a:r>
            <a:r>
              <a:rPr lang="it-IT" sz="2800" b="1" dirty="0">
                <a:solidFill>
                  <a:srgbClr val="FF0000"/>
                </a:solidFill>
                <a:latin typeface="+mj-lt"/>
                <a:cs typeface="Comic Sans MS"/>
              </a:rPr>
              <a:t> tempora </a:t>
            </a:r>
            <a:r>
              <a:rPr lang="it-IT" sz="2800" b="1" dirty="0" err="1">
                <a:solidFill>
                  <a:srgbClr val="FF0000"/>
                </a:solidFill>
                <a:latin typeface="+mj-lt"/>
                <a:cs typeface="Comic Sans MS"/>
              </a:rPr>
              <a:t>denuntiabat</a:t>
            </a:r>
            <a:r>
              <a:rPr lang="it-IT" sz="2800" b="1" dirty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</a:p>
          <a:p>
            <a:pPr algn="ctr">
              <a:defRPr/>
            </a:pPr>
            <a:r>
              <a:rPr lang="it-IT" sz="2800" b="1" dirty="0">
                <a:solidFill>
                  <a:srgbClr val="FF0000"/>
                </a:solidFill>
                <a:latin typeface="+mj-lt"/>
                <a:cs typeface="Comic Sans MS"/>
              </a:rPr>
              <a:t>ut </a:t>
            </a:r>
            <a:r>
              <a:rPr lang="it-IT" sz="2800" b="1" dirty="0" err="1">
                <a:solidFill>
                  <a:srgbClr val="FF0000"/>
                </a:solidFill>
                <a:latin typeface="+mj-lt"/>
                <a:cs typeface="Comic Sans MS"/>
              </a:rPr>
              <a:t>semper</a:t>
            </a:r>
            <a:r>
              <a:rPr lang="it-IT" sz="2800" b="1" dirty="0">
                <a:solidFill>
                  <a:srgbClr val="FF0000"/>
                </a:solidFill>
                <a:latin typeface="+mj-lt"/>
                <a:cs typeface="Comic Sans MS"/>
              </a:rPr>
              <a:t> </a:t>
            </a:r>
            <a:r>
              <a:rPr lang="it-IT" sz="2800" b="1" dirty="0" err="1">
                <a:solidFill>
                  <a:srgbClr val="FF0000"/>
                </a:solidFill>
                <a:latin typeface="+mj-lt"/>
                <a:cs typeface="Comic Sans MS"/>
              </a:rPr>
              <a:t>eorum</a:t>
            </a:r>
            <a:r>
              <a:rPr lang="it-IT" sz="2800" b="1" dirty="0">
                <a:solidFill>
                  <a:srgbClr val="FF0000"/>
                </a:solidFill>
                <a:latin typeface="+mj-lt"/>
                <a:cs typeface="Comic Sans MS"/>
              </a:rPr>
              <a:t> animi ad </a:t>
            </a:r>
          </a:p>
          <a:p>
            <a:pPr algn="ctr">
              <a:defRPr/>
            </a:pPr>
            <a:r>
              <a:rPr lang="it-IT" sz="4000" b="1" dirty="0">
                <a:solidFill>
                  <a:srgbClr val="FF0000"/>
                </a:solidFill>
                <a:latin typeface="+mj-lt"/>
                <a:cs typeface="Comic Sans MS"/>
              </a:rPr>
              <a:t>OMNIA PARATI  </a:t>
            </a:r>
          </a:p>
          <a:p>
            <a:pPr algn="ctr">
              <a:defRPr/>
            </a:pPr>
            <a:r>
              <a:rPr lang="it-IT" sz="2800" b="1" dirty="0" err="1">
                <a:solidFill>
                  <a:srgbClr val="FF0000"/>
                </a:solidFill>
                <a:latin typeface="+mj-lt"/>
                <a:cs typeface="Comic Sans MS"/>
              </a:rPr>
              <a:t>essent</a:t>
            </a:r>
            <a:endParaRPr lang="it-IT" sz="2800" b="1" dirty="0">
              <a:solidFill>
                <a:srgbClr val="FF0000"/>
              </a:solidFill>
              <a:latin typeface="+mj-lt"/>
              <a:cs typeface="Comic Sans M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156325" y="3409950"/>
            <a:ext cx="23764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>
                <a:latin typeface="+mj-lt"/>
                <a:cs typeface="Comic Sans MS"/>
              </a:rPr>
              <a:t>Svetonio, 76 </a:t>
            </a:r>
            <a:r>
              <a:rPr lang="it-IT" sz="1600" b="1" dirty="0" err="1">
                <a:latin typeface="+mj-lt"/>
                <a:cs typeface="Comic Sans MS"/>
              </a:rPr>
              <a:t>d.c.</a:t>
            </a:r>
            <a:r>
              <a:rPr lang="it-IT" sz="1600" b="1" dirty="0">
                <a:latin typeface="+mj-lt"/>
                <a:cs typeface="Comic Sans MS"/>
              </a:rPr>
              <a:t> -126 </a:t>
            </a:r>
            <a:r>
              <a:rPr lang="it-IT" sz="1600" b="1" dirty="0" err="1">
                <a:latin typeface="+mj-lt"/>
                <a:cs typeface="Comic Sans MS"/>
              </a:rPr>
              <a:t>d.c.</a:t>
            </a:r>
            <a:endParaRPr lang="it-IT" sz="1600" b="1" dirty="0">
              <a:latin typeface="+mj-lt"/>
              <a:cs typeface="Comic Sans MS"/>
            </a:endParaRPr>
          </a:p>
          <a:p>
            <a:pPr algn="ctr">
              <a:defRPr/>
            </a:pPr>
            <a:r>
              <a:rPr lang="it-IT" sz="1600" b="1" dirty="0">
                <a:latin typeface="+mj-lt"/>
                <a:cs typeface="Comic Sans MS"/>
              </a:rPr>
              <a:t>La vita dei Cesari</a:t>
            </a:r>
            <a:endParaRPr lang="it-IT" sz="1600" b="1" dirty="0">
              <a:latin typeface="+mj-lt"/>
              <a:cs typeface="Comic Sans M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401763" y="4405313"/>
            <a:ext cx="6080125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+mj-lt"/>
                <a:cs typeface="Comic Sans MS"/>
              </a:rPr>
              <a:t>Non faceva sapere l’ora della marcia o del combattimento affinché i loro animi fossero</a:t>
            </a:r>
          </a:p>
          <a:p>
            <a:pPr algn="ctr">
              <a:defRPr/>
            </a:pPr>
            <a:r>
              <a:rPr lang="it-IT" sz="2800" b="1" i="1" dirty="0">
                <a:latin typeface="+mj-lt"/>
                <a:cs typeface="Comic Sans MS"/>
              </a:rPr>
              <a:t>SEMPRE PRONTI AD OGNI CIRCOSTANZA</a:t>
            </a:r>
            <a:endParaRPr lang="it-IT" sz="2800" b="1" i="1" dirty="0">
              <a:latin typeface="+mj-lt"/>
              <a:cs typeface="Comic Sans M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1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427788"/>
            <a:ext cx="514350" cy="38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51F714-6E83-4DCB-8C5D-C057133C1D11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200" smtClean="0">
              <a:solidFill>
                <a:srgbClr val="898989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00113" y="1773238"/>
            <a:ext cx="7299325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atin typeface="+mj-lt"/>
                <a:cs typeface="Comic Sans MS"/>
              </a:rPr>
              <a:t>SAPER INFORMARE NON BASTA…</a:t>
            </a:r>
            <a:endParaRPr lang="it-IT" sz="3200" b="1" dirty="0">
              <a:latin typeface="+mj-lt"/>
              <a:cs typeface="Comic Sans MS"/>
            </a:endParaRPr>
          </a:p>
          <a:p>
            <a:pPr algn="ctr">
              <a:defRPr/>
            </a:pPr>
            <a:endParaRPr lang="it-IT" sz="3200" b="1" dirty="0">
              <a:latin typeface="+mj-lt"/>
              <a:cs typeface="Comic Sans MS"/>
            </a:endParaRPr>
          </a:p>
          <a:p>
            <a:pPr algn="ctr">
              <a:defRPr/>
            </a:pPr>
            <a:r>
              <a:rPr lang="it-IT" sz="3200" b="1" dirty="0">
                <a:latin typeface="+mj-lt"/>
                <a:cs typeface="Comic Sans MS"/>
              </a:rPr>
              <a:t>OCCORRE</a:t>
            </a:r>
          </a:p>
          <a:p>
            <a:pPr algn="ctr">
              <a:defRPr/>
            </a:pPr>
            <a:endParaRPr lang="it-IT" sz="2400" b="1" dirty="0">
              <a:solidFill>
                <a:srgbClr val="FF0000"/>
              </a:solidFill>
              <a:latin typeface="+mj-lt"/>
              <a:cs typeface="Comic Sans MS"/>
            </a:endParaRPr>
          </a:p>
        </p:txBody>
      </p:sp>
      <p:pic>
        <p:nvPicPr>
          <p:cNvPr id="44036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82950"/>
            <a:ext cx="1611313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ttangolo 4"/>
          <p:cNvSpPr>
            <a:spLocks noChangeArrowheads="1"/>
          </p:cNvSpPr>
          <p:nvPr/>
        </p:nvSpPr>
        <p:spPr bwMode="auto">
          <a:xfrm>
            <a:off x="2195513" y="3141663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it-IT" altLang="it-IT" sz="2400" b="1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r>
              <a:rPr lang="it-IT" altLang="it-IT" sz="6000" b="1">
                <a:solidFill>
                  <a:srgbClr val="FF0000"/>
                </a:solidFill>
                <a:latin typeface="Calibri" panose="020F0502020204030204" pitchFamily="34" charset="0"/>
              </a:rPr>
              <a:t>SAPER FORMARE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550" y="1773238"/>
            <a:ext cx="7129463" cy="2338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>
                <a:latin typeface="+mj-lt"/>
                <a:cs typeface="Comic Sans MS"/>
              </a:rPr>
              <a:t>…allora il Signore Dio plasmò l'uomo con polvere del suolo e soffiò nelle sue narici un alito di vita e l'uomo divenne un essere vivente.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6875463" y="4221163"/>
            <a:ext cx="12954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>
                <a:latin typeface="+mj-lt"/>
                <a:cs typeface="Comic Sans MS"/>
              </a:rPr>
              <a:t>Genesi 2,7</a:t>
            </a:r>
            <a:endParaRPr lang="it-IT" sz="2000" b="1" dirty="0">
              <a:latin typeface="+mj-lt"/>
              <a:cs typeface="Comic Sans MS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7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427788"/>
            <a:ext cx="514350" cy="38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81957C-6778-4007-B169-B64A1074C7D4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 smtClean="0">
              <a:solidFill>
                <a:srgbClr val="898989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 bwMode="auto">
          <a:xfrm>
            <a:off x="0" y="3141663"/>
            <a:ext cx="9144000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it-IT" sz="7200" b="1" dirty="0" smtClean="0">
                <a:solidFill>
                  <a:srgbClr val="FF0000"/>
                </a:solidFill>
                <a:latin typeface="+mn-lt"/>
                <a:cs typeface="Comic Sans MS"/>
              </a:rPr>
              <a:t>CI SARA’</a:t>
            </a:r>
          </a:p>
          <a:p>
            <a:pPr>
              <a:defRPr/>
            </a:pPr>
            <a:r>
              <a:rPr lang="it-IT" sz="7200" b="1" dirty="0" smtClean="0">
                <a:solidFill>
                  <a:srgbClr val="FF0000"/>
                </a:solidFill>
                <a:latin typeface="+mn-lt"/>
                <a:cs typeface="Comic Sans MS"/>
              </a:rPr>
              <a:t>UN PERCHE’!!!</a:t>
            </a:r>
            <a:endParaRPr lang="it-IT" sz="7200" b="1" dirty="0">
              <a:solidFill>
                <a:srgbClr val="FF0000"/>
              </a:solidFill>
              <a:latin typeface="+mn-lt"/>
              <a:cs typeface="Comic Sans MS"/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 bwMode="auto">
          <a:xfrm>
            <a:off x="539750" y="1411288"/>
            <a:ext cx="78962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t-IT" b="1" dirty="0" smtClean="0">
                <a:latin typeface="+mj-lt"/>
                <a:cs typeface="Comic Sans MS"/>
              </a:rPr>
              <a:t>Se Dio ci ha dato i polmoni ed ha messo 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it-IT" b="1" dirty="0" smtClean="0">
                <a:latin typeface="+mj-lt"/>
                <a:cs typeface="Comic Sans MS"/>
              </a:rPr>
              <a:t>il 21 % di ossigeno nell’aria…</a:t>
            </a:r>
            <a:endParaRPr lang="it-IT" sz="2400" b="1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32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427788"/>
            <a:ext cx="514350" cy="38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91ADC8-D3DF-4F01-9262-1BE4B32BE26B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 smtClean="0">
              <a:solidFill>
                <a:srgbClr val="898989"/>
              </a:solidFill>
            </a:endParaRPr>
          </a:p>
        </p:txBody>
      </p:sp>
      <p:pic>
        <p:nvPicPr>
          <p:cNvPr id="30" name="Immagine 29" descr="94d8c-2013p1103davidgoliath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3104910" cy="4459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1" name="Sottotitolo 2"/>
          <p:cNvSpPr txBox="1">
            <a:spLocks/>
          </p:cNvSpPr>
          <p:nvPr/>
        </p:nvSpPr>
        <p:spPr bwMode="auto">
          <a:xfrm>
            <a:off x="5003800" y="1550988"/>
            <a:ext cx="37401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0000"/>
              </a:buClr>
              <a:buFont typeface="Arial" panose="020B0604020202020204" pitchFamily="34" charset="0"/>
              <a:buNone/>
              <a:defRPr/>
            </a:pPr>
            <a:endParaRPr lang="it-IT" sz="2400" b="1" dirty="0">
              <a:latin typeface="+mj-lt"/>
            </a:endParaRPr>
          </a:p>
          <a:p>
            <a:pPr>
              <a:buClr>
                <a:srgbClr val="FF0000"/>
              </a:buClr>
              <a:defRPr/>
            </a:pPr>
            <a:r>
              <a:rPr lang="it-IT" sz="3600" b="1" dirty="0" smtClean="0">
                <a:latin typeface="+mj-lt"/>
              </a:rPr>
              <a:t>STRATEGIA</a:t>
            </a:r>
          </a:p>
          <a:p>
            <a:pPr>
              <a:buClr>
                <a:srgbClr val="FF0000"/>
              </a:buClr>
              <a:defRPr/>
            </a:pPr>
            <a:r>
              <a:rPr lang="it-IT" sz="3600" b="1" dirty="0" smtClean="0">
                <a:latin typeface="+mj-lt"/>
              </a:rPr>
              <a:t>LOGISTICA</a:t>
            </a:r>
          </a:p>
          <a:p>
            <a:pPr>
              <a:buClr>
                <a:srgbClr val="FF0000"/>
              </a:buClr>
              <a:defRPr/>
            </a:pPr>
            <a:r>
              <a:rPr lang="it-IT" sz="3600" b="1" dirty="0" smtClean="0">
                <a:latin typeface="+mj-lt"/>
              </a:rPr>
              <a:t>TATTICA</a:t>
            </a:r>
            <a:endParaRPr lang="it-IT" sz="3600" b="1" dirty="0">
              <a:latin typeface="+mj-lt"/>
            </a:endParaRPr>
          </a:p>
        </p:txBody>
      </p:sp>
      <p:sp>
        <p:nvSpPr>
          <p:cNvPr id="21509" name="CasellaDiTesto 3"/>
          <p:cNvSpPr txBox="1">
            <a:spLocks noChangeArrowheads="1"/>
          </p:cNvSpPr>
          <p:nvPr/>
        </p:nvSpPr>
        <p:spPr bwMode="auto">
          <a:xfrm>
            <a:off x="360363" y="144463"/>
            <a:ext cx="511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FFFF"/>
                </a:solidFill>
                <a:latin typeface="Arial Black" panose="020B0A04020102020204" pitchFamily="34" charset="0"/>
              </a:rPr>
              <a:t>La nostra vita… e il soccorso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5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427788"/>
            <a:ext cx="514350" cy="38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92891C-519A-46F8-B24C-8CE6AEE4827E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 smtClean="0">
              <a:solidFill>
                <a:srgbClr val="898989"/>
              </a:solidFill>
            </a:endParaRPr>
          </a:p>
        </p:txBody>
      </p:sp>
      <p:sp>
        <p:nvSpPr>
          <p:cNvPr id="23555" name="CasellaDiTesto 3"/>
          <p:cNvSpPr txBox="1">
            <a:spLocks noChangeArrowheads="1"/>
          </p:cNvSpPr>
          <p:nvPr/>
        </p:nvSpPr>
        <p:spPr bwMode="auto">
          <a:xfrm>
            <a:off x="360363" y="144463"/>
            <a:ext cx="511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FFFF"/>
                </a:solidFill>
                <a:latin typeface="Arial Black" panose="020B0A04020102020204" pitchFamily="34" charset="0"/>
              </a:rPr>
              <a:t>STRATEGIA: Prevedere</a:t>
            </a:r>
          </a:p>
        </p:txBody>
      </p:sp>
      <p:pic>
        <p:nvPicPr>
          <p:cNvPr id="8" name="Immagine 7" descr="ArmchairGeneral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6422949" cy="4612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11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3284538"/>
            <a:ext cx="2951162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asellaDiTesto 3"/>
          <p:cNvSpPr txBox="1">
            <a:spLocks noChangeArrowheads="1"/>
          </p:cNvSpPr>
          <p:nvPr/>
        </p:nvSpPr>
        <p:spPr bwMode="auto">
          <a:xfrm>
            <a:off x="360363" y="144463"/>
            <a:ext cx="511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FFFF"/>
                </a:solidFill>
                <a:latin typeface="Arial Black" panose="020B0A04020102020204" pitchFamily="34" charset="0"/>
              </a:rPr>
              <a:t>LOGISTICA: Attrezzature idonee</a:t>
            </a:r>
          </a:p>
        </p:txBody>
      </p:sp>
      <p:sp>
        <p:nvSpPr>
          <p:cNvPr id="25604" name="Segnaposto numero diapositiva 6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427788"/>
            <a:ext cx="514350" cy="38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971322-4699-44FB-8723-0156BA5C4336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 smtClean="0">
              <a:solidFill>
                <a:srgbClr val="898989"/>
              </a:solidFill>
            </a:endParaRPr>
          </a:p>
        </p:txBody>
      </p:sp>
      <p:pic>
        <p:nvPicPr>
          <p:cNvPr id="25605" name="Immagine 7" descr="famex-752-99-cassetta-degli-attrezzi-universale-1-500x5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412875"/>
            <a:ext cx="25923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magine 8" descr="Unknown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1412875"/>
            <a:ext cx="22002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Immagine 9" descr="images-1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149725"/>
            <a:ext cx="207168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sellaDiTesto 3"/>
          <p:cNvSpPr txBox="1">
            <a:spLocks noChangeArrowheads="1"/>
          </p:cNvSpPr>
          <p:nvPr/>
        </p:nvSpPr>
        <p:spPr bwMode="auto">
          <a:xfrm>
            <a:off x="360363" y="144463"/>
            <a:ext cx="5111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FFFF"/>
                </a:solidFill>
                <a:latin typeface="Arial Black" panose="020B0A04020102020204" pitchFamily="34" charset="0"/>
              </a:rPr>
              <a:t>Ma… anche</a:t>
            </a:r>
          </a:p>
        </p:txBody>
      </p:sp>
      <p:sp>
        <p:nvSpPr>
          <p:cNvPr id="27651" name="Segnaposto numero diapositiva 5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427788"/>
            <a:ext cx="514350" cy="38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F3DBB0-8CF7-446C-AC36-336B0E6458BD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 smtClean="0">
              <a:solidFill>
                <a:srgbClr val="898989"/>
              </a:solidFill>
            </a:endParaRPr>
          </a:p>
        </p:txBody>
      </p:sp>
      <p:pic>
        <p:nvPicPr>
          <p:cNvPr id="15" name="Immagine 14" descr="toniovale327_300x2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3984540" cy="2656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7653" name="Immagine 15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6" b="12247"/>
          <a:stretch>
            <a:fillRect/>
          </a:stretch>
        </p:blipFill>
        <p:spPr bwMode="auto">
          <a:xfrm rot="-1817328">
            <a:off x="5137150" y="1781175"/>
            <a:ext cx="21701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Immagine 16" descr="image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5" r="27429"/>
          <a:stretch>
            <a:fillRect/>
          </a:stretch>
        </p:blipFill>
        <p:spPr bwMode="auto">
          <a:xfrm rot="2349206">
            <a:off x="7115175" y="2319338"/>
            <a:ext cx="890588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900113" y="4454525"/>
            <a:ext cx="7348537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b="1" dirty="0">
                <a:latin typeface="+mj-lt"/>
                <a:cs typeface="Comic Sans MS"/>
              </a:rPr>
              <a:t>Il materiale di salvataggio  e soccorso </a:t>
            </a:r>
          </a:p>
          <a:p>
            <a:pPr algn="ctr">
              <a:defRPr/>
            </a:pPr>
            <a:r>
              <a:rPr lang="it-IT" sz="4800" b="1" u="sng" dirty="0">
                <a:solidFill>
                  <a:srgbClr val="FF0000"/>
                </a:solidFill>
                <a:latin typeface="+mj-lt"/>
                <a:cs typeface="Comic Sans MS"/>
              </a:rPr>
              <a:t>DEVE</a:t>
            </a:r>
            <a:r>
              <a:rPr lang="it-IT" sz="4800" b="1" u="sng" dirty="0">
                <a:latin typeface="+mj-lt"/>
                <a:cs typeface="Comic Sans MS"/>
              </a:rPr>
              <a:t> </a:t>
            </a:r>
            <a:endParaRPr lang="it-IT" sz="2800" b="1" u="sng" dirty="0">
              <a:latin typeface="+mj-lt"/>
              <a:cs typeface="Comic Sans MS"/>
            </a:endParaRPr>
          </a:p>
          <a:p>
            <a:pPr algn="ctr">
              <a:defRPr/>
            </a:pPr>
            <a:r>
              <a:rPr lang="it-IT" sz="2800" b="1" dirty="0">
                <a:latin typeface="+mj-lt"/>
                <a:cs typeface="Comic Sans MS"/>
              </a:rPr>
              <a:t>far parte del kit lavoro</a:t>
            </a:r>
            <a:endParaRPr lang="it-IT" sz="2800" b="1" dirty="0">
              <a:latin typeface="+mj-lt"/>
              <a:cs typeface="Comic Sans M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sellaDiTesto 3"/>
          <p:cNvSpPr txBox="1">
            <a:spLocks noChangeArrowheads="1"/>
          </p:cNvSpPr>
          <p:nvPr/>
        </p:nvSpPr>
        <p:spPr bwMode="auto">
          <a:xfrm>
            <a:off x="360363" y="144463"/>
            <a:ext cx="511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bg1"/>
                </a:solidFill>
                <a:latin typeface="Arial Black" panose="020B0A04020102020204" pitchFamily="34" charset="0"/>
              </a:rPr>
              <a:t>TATTICA: Formazione</a:t>
            </a:r>
          </a:p>
        </p:txBody>
      </p:sp>
      <p:sp>
        <p:nvSpPr>
          <p:cNvPr id="29699" name="Segnaposto numero diapositiva 5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427788"/>
            <a:ext cx="514350" cy="38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AE1CF0-36CF-4910-8CCA-7C44886A00BF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 smtClean="0">
              <a:solidFill>
                <a:srgbClr val="898989"/>
              </a:solidFill>
            </a:endParaRPr>
          </a:p>
        </p:txBody>
      </p:sp>
      <p:pic>
        <p:nvPicPr>
          <p:cNvPr id="6" name="Immagine 5" descr="ncj9q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40"/>
            <a:ext cx="6085816" cy="4067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Rettangolo 1"/>
          <p:cNvSpPr/>
          <p:nvPr/>
        </p:nvSpPr>
        <p:spPr>
          <a:xfrm>
            <a:off x="1187450" y="1412875"/>
            <a:ext cx="6985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dirty="0">
                <a:latin typeface="+mj-lt"/>
                <a:cs typeface="Comic Sans MS"/>
              </a:rPr>
              <a:t>INSEGNARE A PENSARE IN UN ALTRO MODO</a:t>
            </a:r>
            <a:endParaRPr lang="it-IT" sz="2400" b="1" dirty="0">
              <a:latin typeface="+mj-lt"/>
              <a:cs typeface="Comic Sans M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sellaDiTesto 3"/>
          <p:cNvSpPr txBox="1">
            <a:spLocks noChangeArrowheads="1"/>
          </p:cNvSpPr>
          <p:nvPr/>
        </p:nvSpPr>
        <p:spPr bwMode="auto">
          <a:xfrm>
            <a:off x="360363" y="144463"/>
            <a:ext cx="51117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chemeClr val="bg1"/>
                </a:solidFill>
                <a:latin typeface="Arial Black" panose="020B0A04020102020204" pitchFamily="34" charset="0"/>
              </a:rPr>
              <a:t>Il TRIANGOLO della VITA</a:t>
            </a:r>
          </a:p>
        </p:txBody>
      </p:sp>
      <p:sp>
        <p:nvSpPr>
          <p:cNvPr id="31747" name="Segnaposto numero diapositiva 7"/>
          <p:cNvSpPr>
            <a:spLocks noGrp="1"/>
          </p:cNvSpPr>
          <p:nvPr>
            <p:ph type="sldNum" sz="quarter" idx="10"/>
          </p:nvPr>
        </p:nvSpPr>
        <p:spPr bwMode="auto">
          <a:xfrm>
            <a:off x="8388350" y="6427788"/>
            <a:ext cx="514350" cy="38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7F2A10-A7F4-4A87-A7D9-4D9B867F4D94}" type="slidenum">
              <a:rPr lang="it-IT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 smtClean="0">
              <a:solidFill>
                <a:srgbClr val="898989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5650" y="1481138"/>
            <a:ext cx="369728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rgbClr val="FF0000"/>
                </a:solidFill>
                <a:latin typeface="+mj-lt"/>
                <a:cs typeface="Comic Sans MS"/>
              </a:rPr>
              <a:t>VALUTAZIONE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867400" y="4941888"/>
            <a:ext cx="369887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5400" b="1" dirty="0">
                <a:solidFill>
                  <a:srgbClr val="FF0000"/>
                </a:solidFill>
                <a:latin typeface="+mj-lt"/>
                <a:cs typeface="Comic Sans MS"/>
              </a:rPr>
              <a:t>AZIONE</a:t>
            </a:r>
          </a:p>
        </p:txBody>
      </p:sp>
      <p:sp>
        <p:nvSpPr>
          <p:cNvPr id="14" name="Freccia giù 3"/>
          <p:cNvSpPr/>
          <p:nvPr/>
        </p:nvSpPr>
        <p:spPr>
          <a:xfrm rot="18446844">
            <a:off x="3921125" y="1611313"/>
            <a:ext cx="815975" cy="39020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Aifos\IMPOST~1\Temp\articulate\presenter\imgtemp\gBNCEd58_file\slide0001_image00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51d3fe59-db91-4218-9746-21646f81b769"/>
  <p:tag name="ARTICULATE_TITLE_TAG" val="Analisi dei bisogni"/>
  <p:tag name="ARTICULATE_SLIDE_PAUSE" val="1"/>
  <p:tag name="ARTICULATE_NAV_LEVEL" val="1"/>
  <p:tag name="ARTICULATE_PLAYLIST_ID" val="-1"/>
  <p:tag name="ARTICULATE_VIEW_MODE" val="0"/>
  <p:tag name="ARTICULATE_LOCK_SLIDE" val="0"/>
  <p:tag name="ARTICULATE_SLIDE_NAV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MPORT" val="C:\Documents and Settings\Aifos\Desktop\FAD\Comune di Milano\Sistemi di gestione\voce3\LEZ 1  UNITA'  5 prima parte registrazioni\06 individuazione dei pericoli.mp3"/>
  <p:tag name="ELAPSEDTIME" val="31,135"/>
  <p:tag name="ARTICULATE_TITLE_TAG" val="Indicazioni"/>
  <p:tag name="ARTICULATE_SLIDE_PAUSE" val="1"/>
  <p:tag name="ARTICULATE_NAV_LEVEL" val="1"/>
  <p:tag name="ARTICULATE_PLAYLIST_ID" val="-1"/>
  <p:tag name="ARTICULATE_LOCK_SLIDE" val="0"/>
  <p:tag name="ARTICULATE_SLIDE_GUID" val="a582d18b-bb5a-4af0-b98f-eee32c920263"/>
  <p:tag name="AUDIO_ID" val="274"/>
  <p:tag name="ARTICULATE_SLIDE_NAV" val="2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368</Words>
  <Application>Microsoft Office PowerPoint</Application>
  <PresentationFormat>Presentazione su schermo (4:3)</PresentationFormat>
  <Paragraphs>101</Paragraphs>
  <Slides>16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Arial Black</vt:lpstr>
      <vt:lpstr>Times New Roman</vt:lpstr>
      <vt:lpstr>Tema di Office</vt:lpstr>
      <vt:lpstr>2_Tema di Office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Giulia</cp:lastModifiedBy>
  <cp:revision>97</cp:revision>
  <cp:lastPrinted>2013-05-09T14:05:29Z</cp:lastPrinted>
  <dcterms:created xsi:type="dcterms:W3CDTF">2011-06-06T12:23:03Z</dcterms:created>
  <dcterms:modified xsi:type="dcterms:W3CDTF">2015-03-11T15:10:20Z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rojectFull">
    <vt:lpwstr>\\Riscbox\comunicazione_informatica_aifos\1 GRAFICA\supporti didattici 2011\modelli slide\PPT\Modello Slide 01 Rosso.ppta</vt:lpwstr>
  </property>
  <property fmtid="{D5CDD505-2E9C-101B-9397-08002B2CF9AE}" pid="4" name="ArticulateGUID">
    <vt:lpwstr>56B1678F-449B-4429-AC17-54C9A5E52126</vt:lpwstr>
  </property>
  <property fmtid="{D5CDD505-2E9C-101B-9397-08002B2CF9AE}" pid="5" name="ArticulatePath">
    <vt:lpwstr>Modello Slide 01 Rosso</vt:lpwstr>
  </property>
</Properties>
</file>