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  <p:sldMasterId id="2147484331" r:id="rId2"/>
  </p:sldMasterIdLst>
  <p:notesMasterIdLst>
    <p:notesMasterId r:id="rId11"/>
  </p:notesMasterIdLst>
  <p:sldIdLst>
    <p:sldId id="304" r:id="rId3"/>
    <p:sldId id="356" r:id="rId4"/>
    <p:sldId id="346" r:id="rId5"/>
    <p:sldId id="349" r:id="rId6"/>
    <p:sldId id="354" r:id="rId7"/>
    <p:sldId id="351" r:id="rId8"/>
    <p:sldId id="352" r:id="rId9"/>
    <p:sldId id="347" r:id="rId10"/>
  </p:sldIdLst>
  <p:sldSz cx="9144000" cy="6858000" type="screen4x3"/>
  <p:notesSz cx="7099300" cy="10234613"/>
  <p:custDataLst>
    <p:tags r:id="rId12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4CD"/>
    <a:srgbClr val="00B6D6"/>
    <a:srgbClr val="C90358"/>
    <a:srgbClr val="B5034F"/>
    <a:srgbClr val="FF0066"/>
    <a:srgbClr val="297FCD"/>
    <a:srgbClr val="DE7400"/>
    <a:srgbClr val="F15C01"/>
    <a:srgbClr val="0148A4"/>
    <a:srgbClr val="DCA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 autoAdjust="0"/>
    <p:restoredTop sz="94707" autoAdjust="0"/>
  </p:normalViewPr>
  <p:slideViewPr>
    <p:cSldViewPr>
      <p:cViewPr varScale="1">
        <p:scale>
          <a:sx n="83" d="100"/>
          <a:sy n="83" d="100"/>
        </p:scale>
        <p:origin x="-6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CE01BE-25BB-4A3F-B8EB-50A413F49380}" type="datetimeFigureOut">
              <a:rPr lang="it-IT"/>
              <a:pPr>
                <a:defRPr/>
              </a:pPr>
              <a:t>09/03/2015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FCF79F-AB74-4BB3-B70A-22496D4E1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651417-59F9-4635-BD97-ADC9BFE85280}" type="slidenum">
              <a:rPr lang="it-IT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1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7" descr="Aifos-trasp-payoff2righ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728663"/>
            <a:ext cx="10334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4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92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40"/>
            <a:ext cx="9144000" cy="6912480"/>
          </a:xfrm>
          <a:prstGeom prst="rect">
            <a:avLst/>
          </a:prstGeom>
        </p:spPr>
      </p:pic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52810"/>
            <a:ext cx="792014" cy="3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 userDrawn="1"/>
        </p:nvSpPr>
        <p:spPr>
          <a:xfrm>
            <a:off x="71500" y="114552"/>
            <a:ext cx="9037004" cy="434127"/>
          </a:xfrm>
          <a:prstGeom prst="roundRect">
            <a:avLst/>
          </a:prstGeom>
          <a:gradFill flip="none" rotWithShape="1">
            <a:gsLst>
              <a:gs pos="0">
                <a:srgbClr val="DCA816"/>
              </a:gs>
              <a:gs pos="2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2775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172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237626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00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100083853(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3357563"/>
            <a:ext cx="9147176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237626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40"/>
            <a:ext cx="9144000" cy="6912480"/>
          </a:xfrm>
          <a:prstGeom prst="rect">
            <a:avLst/>
          </a:prstGeom>
        </p:spPr>
      </p:pic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52810"/>
            <a:ext cx="792014" cy="3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 userDrawn="1"/>
        </p:nvSpPr>
        <p:spPr>
          <a:xfrm>
            <a:off x="71500" y="114552"/>
            <a:ext cx="9037004" cy="434127"/>
          </a:xfrm>
          <a:prstGeom prst="roundRect">
            <a:avLst/>
          </a:prstGeom>
          <a:gradFill flip="none" rotWithShape="1">
            <a:gsLst>
              <a:gs pos="0">
                <a:srgbClr val="DCA816"/>
              </a:gs>
              <a:gs pos="2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779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09"/>
            <a:ext cx="9203410" cy="6957392"/>
          </a:xfrm>
          <a:prstGeom prst="rect">
            <a:avLst/>
          </a:prstGeom>
        </p:spPr>
      </p:pic>
      <p:pic>
        <p:nvPicPr>
          <p:cNvPr id="3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922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388350" y="6427788"/>
            <a:ext cx="514350" cy="385762"/>
          </a:xfrm>
        </p:spPr>
        <p:txBody>
          <a:bodyPr/>
          <a:lstStyle>
            <a:lvl1pPr>
              <a:defRPr/>
            </a:lvl1pPr>
          </a:lstStyle>
          <a:p>
            <a:fld id="{A05BBE1F-8AE1-4F1C-8A46-7E3B5FBF2CD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32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5A185-09E8-41F9-B0D5-76235AE6261F}" type="datetimeFigureOut">
              <a:rPr lang="it-IT"/>
              <a:pPr>
                <a:defRPr/>
              </a:pPr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3D0DF-FAD2-4FF4-AF34-6A861BBA3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3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806DBF-85F6-4B17-83A0-9E0EE2896899}" type="slidenum">
              <a:rPr lang="it-IT" smtClean="0">
                <a:cs typeface="Arial" panose="020B0604020202020204" pitchFamily="34" charset="0"/>
              </a:rPr>
              <a:pPr/>
              <a:t>‹N›</a:t>
            </a:fld>
            <a:endParaRPr 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50960" y="4534369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i="1" dirty="0" smtClean="0">
                <a:latin typeface="Calibri"/>
              </a:rPr>
              <a:t>Relatore: </a:t>
            </a:r>
            <a:r>
              <a:rPr lang="it-IT" sz="2000" b="1" i="1" dirty="0" smtClean="0">
                <a:latin typeface="Calibri"/>
              </a:rPr>
              <a:t>Jacopo </a:t>
            </a:r>
            <a:r>
              <a:rPr lang="it-IT" sz="2000" b="1" i="1" dirty="0" err="1" smtClean="0">
                <a:latin typeface="Calibri"/>
              </a:rPr>
              <a:t>Fostinelli</a:t>
            </a:r>
            <a:endParaRPr lang="it-IT" sz="2000" b="1" i="1" dirty="0">
              <a:latin typeface="Calibri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-180528" y="5620492"/>
            <a:ext cx="9505056" cy="1266907"/>
          </a:xfrm>
          <a:prstGeom prst="roundRect">
            <a:avLst/>
          </a:prstGeom>
          <a:gradFill flip="none" rotWithShape="1">
            <a:gsLst>
              <a:gs pos="50000">
                <a:srgbClr val="DCA816"/>
              </a:gs>
              <a:gs pos="7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-180528" y="-64405"/>
            <a:ext cx="9505056" cy="863771"/>
          </a:xfrm>
          <a:prstGeom prst="roundRect">
            <a:avLst/>
          </a:prstGeom>
          <a:gradFill flip="none" rotWithShape="1">
            <a:gsLst>
              <a:gs pos="0">
                <a:srgbClr val="DCA816"/>
              </a:gs>
              <a:gs pos="2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07838" y="5714092"/>
            <a:ext cx="880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BRESCIA, venerdì 13 marzo 2015 </a:t>
            </a:r>
            <a:r>
              <a:rPr lang="it-IT" b="1" i="1" dirty="0" smtClean="0">
                <a:solidFill>
                  <a:schemeClr val="bg1"/>
                </a:solidFill>
                <a:latin typeface="+mn-lt"/>
              </a:rPr>
              <a:t> dalle ore 14:30 alle ore 17:30</a:t>
            </a:r>
            <a:endParaRPr lang="it-IT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557856" y="309782"/>
            <a:ext cx="2808312" cy="12341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2" y="409249"/>
            <a:ext cx="2555699" cy="1180642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338537" y="2097369"/>
            <a:ext cx="6030416" cy="47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Convegno di studio </a:t>
            </a:r>
            <a:r>
              <a:rPr lang="it-I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 </a:t>
            </a:r>
            <a:r>
              <a:rPr lang="it-IT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approfondimento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38537" y="2528480"/>
            <a:ext cx="599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DPI PER LA PROTEZIONE </a:t>
            </a:r>
          </a:p>
          <a:p>
            <a:r>
              <a:rPr lang="it-I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DELLE VIE RESPIRATORIE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9" r="3137"/>
          <a:stretch/>
        </p:blipFill>
        <p:spPr>
          <a:xfrm>
            <a:off x="5652120" y="1961558"/>
            <a:ext cx="3024336" cy="296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331325" lon="746446" rev="21342854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537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500600" y="1323205"/>
            <a:ext cx="7231731" cy="5346155"/>
            <a:chOff x="1500600" y="1341979"/>
            <a:chExt cx="7231731" cy="5346155"/>
          </a:xfrm>
        </p:grpSpPr>
        <p:sp>
          <p:nvSpPr>
            <p:cNvPr id="10" name="CasellaDiTesto 9"/>
            <p:cNvSpPr txBox="1"/>
            <p:nvPr/>
          </p:nvSpPr>
          <p:spPr>
            <a:xfrm>
              <a:off x="1500601" y="1844824"/>
              <a:ext cx="2523065" cy="518311"/>
            </a:xfrm>
            <a:prstGeom prst="rect">
              <a:avLst/>
            </a:prstGeom>
            <a:noFill/>
            <a:ln>
              <a:solidFill>
                <a:srgbClr val="CB014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INALATORIA</a:t>
              </a:r>
              <a:endParaRPr lang="it-IT" sz="2000" b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500601" y="3638076"/>
              <a:ext cx="2523065" cy="518311"/>
            </a:xfrm>
            <a:prstGeom prst="rect">
              <a:avLst/>
            </a:prstGeom>
            <a:noFill/>
            <a:ln>
              <a:solidFill>
                <a:srgbClr val="CB014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CUTANEA</a:t>
              </a:r>
              <a:endParaRPr lang="it-IT" sz="2000" b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500600" y="5431327"/>
              <a:ext cx="3215416" cy="400110"/>
            </a:xfrm>
            <a:prstGeom prst="rect">
              <a:avLst/>
            </a:prstGeom>
            <a:noFill/>
            <a:ln>
              <a:solidFill>
                <a:srgbClr val="CB014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/>
                <a:t>GASTRO-INTESTINALE</a:t>
              </a:r>
              <a:endParaRPr lang="it-IT" sz="2000" b="1" dirty="0"/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4168" y="1341979"/>
              <a:ext cx="2286000" cy="1524000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7731" y="3020931"/>
              <a:ext cx="2514600" cy="17526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0335" y="4928483"/>
              <a:ext cx="1579833" cy="1759651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683568" y="1844824"/>
            <a:ext cx="571499" cy="4095256"/>
            <a:chOff x="683568" y="1844824"/>
            <a:chExt cx="571499" cy="4095256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683568" y="1844824"/>
              <a:ext cx="571499" cy="518311"/>
            </a:xfrm>
            <a:prstGeom prst="rect">
              <a:avLst/>
            </a:prstGeom>
            <a:noFill/>
            <a:ln>
              <a:solidFill>
                <a:srgbClr val="CB014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1°</a:t>
              </a:r>
              <a:endParaRPr lang="it-IT" sz="20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3568" y="3638076"/>
              <a:ext cx="571499" cy="518311"/>
            </a:xfrm>
            <a:prstGeom prst="rect">
              <a:avLst/>
            </a:prstGeom>
            <a:noFill/>
            <a:ln>
              <a:solidFill>
                <a:srgbClr val="CB014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2°</a:t>
              </a:r>
              <a:endParaRPr lang="it-IT" sz="2000" b="1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83568" y="5421769"/>
              <a:ext cx="571499" cy="518311"/>
            </a:xfrm>
            <a:prstGeom prst="rect">
              <a:avLst/>
            </a:prstGeom>
            <a:noFill/>
            <a:ln>
              <a:solidFill>
                <a:srgbClr val="CB014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3°</a:t>
              </a:r>
              <a:endParaRPr lang="it-IT" sz="2000" b="1" dirty="0"/>
            </a:p>
          </p:txBody>
        </p:sp>
      </p:grpSp>
      <p:sp>
        <p:nvSpPr>
          <p:cNvPr id="20" name="Freccia circolare a sinistra 19"/>
          <p:cNvSpPr/>
          <p:nvPr/>
        </p:nvSpPr>
        <p:spPr>
          <a:xfrm>
            <a:off x="2411760" y="1010345"/>
            <a:ext cx="1224136" cy="5370983"/>
          </a:xfrm>
          <a:prstGeom prst="curvedLef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82998" y="87055"/>
            <a:ext cx="3465265" cy="461665"/>
          </a:xfrm>
          <a:prstGeom prst="rect">
            <a:avLst/>
          </a:prstGeom>
          <a:solidFill>
            <a:schemeClr val="bg1"/>
          </a:solidFill>
          <a:ln>
            <a:solidFill>
              <a:srgbClr val="CB0149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TOSSICOCINETICA: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65137"/>
            <a:ext cx="1224136" cy="1224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41527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t="13861"/>
          <a:stretch/>
        </p:blipFill>
        <p:spPr>
          <a:xfrm>
            <a:off x="2592610" y="1196752"/>
            <a:ext cx="6227861" cy="5169564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360363" y="753762"/>
            <a:ext cx="3311918" cy="2441872"/>
            <a:chOff x="0" y="246924"/>
            <a:chExt cx="4480829" cy="3020100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6924"/>
              <a:ext cx="3020100" cy="30201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" name="Per 6"/>
            <p:cNvSpPr/>
            <p:nvPr/>
          </p:nvSpPr>
          <p:spPr>
            <a:xfrm>
              <a:off x="2937011" y="382698"/>
              <a:ext cx="1287433" cy="109649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2680629" y="527635"/>
              <a:ext cx="1800200" cy="806624"/>
            </a:xfrm>
            <a:prstGeom prst="rightArrow">
              <a:avLst/>
            </a:prstGeom>
            <a:solidFill>
              <a:srgbClr val="FF0000">
                <a:alpha val="19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0419705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9367" r="15021" b="3704"/>
          <a:stretch/>
        </p:blipFill>
        <p:spPr bwMode="auto">
          <a:xfrm>
            <a:off x="80935" y="1528799"/>
            <a:ext cx="8973619" cy="52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26578" r="7952" b="46607"/>
          <a:stretch/>
        </p:blipFill>
        <p:spPr bwMode="auto">
          <a:xfrm>
            <a:off x="2195735" y="116632"/>
            <a:ext cx="6858819" cy="1360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80935" y="122089"/>
            <a:ext cx="20517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DM 10 Giugno 2014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010176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77857" y="116632"/>
            <a:ext cx="7342583" cy="443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smtClean="0">
                <a:solidFill>
                  <a:srgbClr val="FF0000"/>
                </a:solidFill>
              </a:rPr>
              <a:t>ESEMPI DI TOSSICITÀ</a:t>
            </a:r>
            <a:endParaRPr lang="it-IT" altLang="it-IT" sz="32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9062" y="2204864"/>
            <a:ext cx="4597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b="1" dirty="0" smtClean="0">
                <a:solidFill>
                  <a:schemeClr val="bg2">
                    <a:lumMod val="10000"/>
                  </a:schemeClr>
                </a:solidFill>
              </a:rPr>
              <a:t>Fonderia di Ghisa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b="1" dirty="0" smtClean="0">
                <a:solidFill>
                  <a:schemeClr val="accent6">
                    <a:lumMod val="75000"/>
                  </a:schemeClr>
                </a:solidFill>
              </a:rPr>
              <a:t>Cromatura Galvanica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b="1" dirty="0" smtClean="0">
                <a:solidFill>
                  <a:schemeClr val="accent3">
                    <a:lumMod val="50000"/>
                  </a:schemeClr>
                </a:solidFill>
              </a:rPr>
              <a:t>Polveri </a:t>
            </a:r>
            <a:r>
              <a:rPr lang="it-IT" altLang="it-IT" sz="3200" b="1" dirty="0">
                <a:solidFill>
                  <a:schemeClr val="accent3">
                    <a:lumMod val="50000"/>
                  </a:schemeClr>
                </a:solidFill>
              </a:rPr>
              <a:t>di Legno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b="1" dirty="0">
                <a:solidFill>
                  <a:schemeClr val="tx2">
                    <a:lumMod val="75000"/>
                  </a:schemeClr>
                </a:solidFill>
              </a:rPr>
              <a:t>Ambienti Confinati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196752"/>
            <a:ext cx="2228001" cy="15120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85460"/>
            <a:ext cx="2160240" cy="28803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2088232" cy="3248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140888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77857" y="116632"/>
            <a:ext cx="7342583" cy="443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smtClean="0">
                <a:solidFill>
                  <a:srgbClr val="FF0000"/>
                </a:solidFill>
              </a:rPr>
              <a:t>SCELTA DEL APVR:</a:t>
            </a:r>
            <a:endParaRPr lang="it-IT" altLang="it-IT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1412776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it-IT" altLang="it-IT" sz="3600" b="1" dirty="0" smtClean="0"/>
              <a:t>Il DPI 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“adeguato”</a:t>
            </a:r>
            <a:r>
              <a:rPr lang="it-IT" altLang="it-IT" sz="3600" b="1" dirty="0" smtClean="0"/>
              <a:t> deve essere il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3600" b="1" dirty="0" smtClean="0"/>
              <a:t>“miglior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 compromesso </a:t>
            </a:r>
            <a:r>
              <a:rPr lang="it-IT" altLang="it-IT" sz="3600" b="1" dirty="0" smtClean="0"/>
              <a:t>possibile tra il più alto livello di protezione in funzione del rischio specifico che si può raggiungere, e il comfort da assicurare”</a:t>
            </a:r>
            <a:endParaRPr lang="it-IT" altLang="it-IT" sz="3600" b="1" dirty="0"/>
          </a:p>
        </p:txBody>
      </p:sp>
      <p:sp>
        <p:nvSpPr>
          <p:cNvPr id="11" name="Freccia in giù 10"/>
          <p:cNvSpPr/>
          <p:nvPr/>
        </p:nvSpPr>
        <p:spPr>
          <a:xfrm>
            <a:off x="4157133" y="4149080"/>
            <a:ext cx="829733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799" y="5373216"/>
            <a:ext cx="7772400" cy="762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600" b="1" u="sng" dirty="0" smtClean="0">
                <a:solidFill>
                  <a:schemeClr val="accent2">
                    <a:lumMod val="75000"/>
                  </a:schemeClr>
                </a:solidFill>
              </a:rPr>
              <a:t>COINVOLGERE IL MEDICO</a:t>
            </a:r>
            <a:endParaRPr lang="it-IT" altLang="it-IT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422943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77857" y="116632"/>
            <a:ext cx="7342583" cy="443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 smtClean="0">
                <a:solidFill>
                  <a:srgbClr val="FF0000"/>
                </a:solidFill>
              </a:rPr>
              <a:t>EFFETTI DEGLI APVR:</a:t>
            </a:r>
            <a:endParaRPr lang="it-IT" altLang="it-IT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1412776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 b="1" dirty="0" smtClean="0"/>
              <a:t>SULLA FUNZIONALITÀ RESPIRATORIA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 b="1" dirty="0" smtClean="0"/>
              <a:t>SULL’APPARATO CARDIOVASCOLARE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 b="1" dirty="0" smtClean="0"/>
              <a:t>DISCOMFORT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 b="1" dirty="0" smtClean="0"/>
              <a:t>EFFETTI PSICOLOGICI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800" b="1" dirty="0" smtClean="0"/>
              <a:t>DEFICIT ORGANI DI SENSO</a:t>
            </a:r>
            <a:endParaRPr lang="it-IT" altLang="it-IT" sz="28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799" y="5373216"/>
            <a:ext cx="7772400" cy="762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600" b="1" u="sng" dirty="0" smtClean="0">
                <a:solidFill>
                  <a:schemeClr val="accent2">
                    <a:lumMod val="75000"/>
                  </a:schemeClr>
                </a:solidFill>
              </a:rPr>
              <a:t>RUOLO DEL MEDICO COMPETENTE</a:t>
            </a:r>
            <a:endParaRPr lang="it-IT" altLang="it-IT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22439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473896" y="5502973"/>
            <a:ext cx="2232248" cy="9810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5" name="CasellaDiTesto 7"/>
          <p:cNvSpPr txBox="1"/>
          <p:nvPr/>
        </p:nvSpPr>
        <p:spPr>
          <a:xfrm rot="20554243">
            <a:off x="-277446" y="1874732"/>
            <a:ext cx="53285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6500" dirty="0" smtClean="0">
                <a:solidFill>
                  <a:schemeClr val="bg1"/>
                </a:solidFill>
                <a:latin typeface="Mistral" panose="03090702030407020403" pitchFamily="66" charset="0"/>
              </a:rPr>
              <a:t>Grazie per </a:t>
            </a:r>
          </a:p>
          <a:p>
            <a:pPr algn="ctr"/>
            <a:r>
              <a:rPr lang="it-IT" sz="6500" dirty="0" smtClean="0">
                <a:solidFill>
                  <a:schemeClr val="bg1"/>
                </a:solidFill>
                <a:latin typeface="Mistral" panose="03090702030407020403" pitchFamily="66" charset="0"/>
              </a:rPr>
              <a:t>l’attenzione</a:t>
            </a:r>
            <a:endParaRPr lang="it-IT" sz="65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1" y="5586885"/>
            <a:ext cx="2031453" cy="93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637875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d3fe59-db91-4218-9746-21646f81b769"/>
  <p:tag name="ARTICULATE_TITLE_TAG" val="Analisi dei bisogni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129</Words>
  <Application>Microsoft Office PowerPoint</Application>
  <PresentationFormat>Presentazione su schermo (4:3)</PresentationFormat>
  <Paragraphs>38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utente</cp:lastModifiedBy>
  <cp:revision>187</cp:revision>
  <dcterms:created xsi:type="dcterms:W3CDTF">2011-06-06T12:23:03Z</dcterms:created>
  <dcterms:modified xsi:type="dcterms:W3CDTF">2015-03-09T14:43:08Z</dcterms:modified>
</cp:coreProperties>
</file>